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Book Antiqua" panose="02040602050305030304" pitchFamily="18" charset="0"/>
      <p:regular r:id="rId13"/>
      <p:bold r:id="rId14"/>
      <p:italic r:id="rId15"/>
      <p:boldItalic r:id="rId16"/>
    </p:embeddedFont>
    <p:embeddedFont>
      <p:font typeface="Bookman Old Style" panose="02050604050505020204" pitchFamily="18" charset="0"/>
      <p:regular r:id="rId17"/>
      <p:bold r:id="rId18"/>
      <p:italic r:id="rId19"/>
      <p:boldItalic r:id="rId20"/>
    </p:embeddedFont>
    <p:embeddedFont>
      <p:font typeface="Noto Sans TC" panose="020B0200000000000000" pitchFamily="34" charset="-128"/>
      <p:regular r:id="rId21"/>
      <p:bold r:id="rId22"/>
    </p:embeddedFont>
    <p:embeddedFont>
      <p:font typeface="Sora Medium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75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89960" y="396241"/>
            <a:ext cx="5600699" cy="1231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Book Antiqua" panose="02040602050305030304" pitchFamily="18" charset="0"/>
                <a:ea typeface="Sora Medium" pitchFamily="34" charset="-122"/>
                <a:cs typeface="Sora Medium" pitchFamily="34" charset="-120"/>
              </a:rPr>
              <a:t>PEMANFAATAN ZOTERO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Book Antiqua" panose="02040602050305030304" pitchFamily="18" charset="0"/>
                <a:ea typeface="Sora Medium" pitchFamily="34" charset="-122"/>
                <a:cs typeface="Sora Medium" pitchFamily="34" charset="-120"/>
              </a:rPr>
              <a:t>DALAM PENULISAN KARYA ILMIAH</a:t>
            </a:r>
            <a:endParaRPr lang="en-US" sz="20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925119" y="1670153"/>
            <a:ext cx="4722763" cy="1681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  <a:cs typeface="Noto Sans TC" pitchFamily="34" charset="-120"/>
              </a:rPr>
              <a:t>Nasrul Makdis, S.IP., MA </a:t>
            </a: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  <a:cs typeface="Noto Sans TC" pitchFamily="34" charset="-120"/>
              </a:rPr>
              <a:t>(</a:t>
            </a:r>
            <a:r>
              <a:rPr lang="en-US" sz="1200" b="1" dirty="0" err="1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  <a:cs typeface="Noto Sans TC" pitchFamily="34" charset="-120"/>
              </a:rPr>
              <a:t>Pustakawan</a:t>
            </a:r>
            <a:r>
              <a:rPr lang="en-US" sz="1200" b="1" dirty="0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  <a:cs typeface="Noto Sans TC" pitchFamily="34" charset="-120"/>
              </a:rPr>
              <a:t> &amp; Dosen DLB UIN Imam </a:t>
            </a:r>
            <a:r>
              <a:rPr lang="en-US" sz="1200" b="1" dirty="0" err="1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  <a:cs typeface="Noto Sans TC" pitchFamily="34" charset="-120"/>
              </a:rPr>
              <a:t>Bonjol</a:t>
            </a:r>
            <a:r>
              <a:rPr lang="en-US" sz="1200" b="1" dirty="0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  <a:cs typeface="Noto Sans TC" pitchFamily="34" charset="-120"/>
              </a:rPr>
              <a:t> Padang)</a:t>
            </a: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E0D6DE"/>
                </a:solidFill>
                <a:latin typeface="Bookman Old Style" panose="02050604050505020204" pitchFamily="18" charset="0"/>
                <a:ea typeface="Noto Sans TC" pitchFamily="34" charset="-122"/>
              </a:rPr>
              <a:t>e-mail : makdis@uinib.ac.id</a:t>
            </a:r>
            <a:endParaRPr lang="en-US" sz="1600" b="1" dirty="0">
              <a:latin typeface="Bookman Old Style" panose="020506040505050202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429000" y="3515840"/>
            <a:ext cx="5532120" cy="903760"/>
          </a:xfrm>
          <a:prstGeom prst="roundRect">
            <a:avLst>
              <a:gd name="adj" fmla="val 6386"/>
            </a:avLst>
          </a:prstGeom>
          <a:solidFill>
            <a:srgbClr val="00184D"/>
          </a:solidFill>
          <a:ln/>
        </p:spPr>
        <p:txBody>
          <a:bodyPr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Disampaikan</a:t>
            </a:r>
            <a:r>
              <a:rPr lang="en-US" sz="2400" b="1" dirty="0">
                <a:solidFill>
                  <a:schemeClr val="bg1"/>
                </a:solidFill>
                <a:latin typeface="Book Antiqua" panose="02040602050305030304" pitchFamily="18" charset="0"/>
              </a:rPr>
              <a:t> pada </a:t>
            </a:r>
            <a:r>
              <a:rPr lang="en-US" sz="2400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majelis</a:t>
            </a:r>
            <a:r>
              <a:rPr lang="en-US" sz="2400" b="1" dirty="0">
                <a:solidFill>
                  <a:schemeClr val="bg1"/>
                </a:solidFill>
                <a:latin typeface="Book Antiqua" panose="02040602050305030304" pitchFamily="18" charset="0"/>
              </a:rPr>
              <a:t> guru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Book Antiqua" panose="02040602050305030304" pitchFamily="18" charset="0"/>
              </a:rPr>
              <a:t>SMP IT Lukman Padang (22/05/26)</a:t>
            </a:r>
          </a:p>
        </p:txBody>
      </p:sp>
      <p:sp>
        <p:nvSpPr>
          <p:cNvPr id="6" name="Text 3"/>
          <p:cNvSpPr/>
          <p:nvPr/>
        </p:nvSpPr>
        <p:spPr>
          <a:xfrm>
            <a:off x="4010174" y="3558332"/>
            <a:ext cx="4242286" cy="861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4554"/>
            <a:ext cx="789243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Membuat Sitasi: Chicago Style &amp; Penutup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631900"/>
            <a:ext cx="372821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Chicago Manual of Style 17th Edition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1995115"/>
            <a:ext cx="3902943" cy="1785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Pastikan Zotero terbuka, buka MS Word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Letakkan kursor di akhir kalimat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Pilih menu Zotero →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Add Citation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→ pilih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Chicago Manual of Style 17th Edition (Full Note)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Tuliskan judul/nama pengarang → tekan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Enter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Klik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Add Bibliography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→ daftar pustaka otomatis terbentuk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647605" y="1490142"/>
            <a:ext cx="4107135" cy="2818805"/>
          </a:xfrm>
          <a:prstGeom prst="roundRect">
            <a:avLst>
              <a:gd name="adj" fmla="val 754"/>
            </a:avLst>
          </a:prstGeom>
          <a:solidFill>
            <a:srgbClr val="97B8FF"/>
          </a:solidFill>
          <a:ln/>
        </p:spPr>
      </p:sp>
      <p:sp>
        <p:nvSpPr>
          <p:cNvPr id="6" name="Text 4"/>
          <p:cNvSpPr/>
          <p:nvPr/>
        </p:nvSpPr>
        <p:spPr>
          <a:xfrm>
            <a:off x="4789363" y="1631900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Ringkasan Materi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89363" y="1995115"/>
            <a:ext cx="3823618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Zotero: manajer referensi gratis &amp; non-komersial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Instalasi: aplikasi + connector browser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Bangun koleksi: PDF, manual, atau dari internet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Kelola koleksi dengan folder terstruktur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Sitasi otomatis: APA &amp; Chicago Style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89363" y="3522315"/>
            <a:ext cx="3823618" cy="10567"/>
          </a:xfrm>
          <a:prstGeom prst="rect">
            <a:avLst/>
          </a:prstGeom>
          <a:solidFill>
            <a:srgbClr val="000000">
              <a:alpha val="5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4789363" y="3727772"/>
            <a:ext cx="382361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Nasrul Makdis, S.IP., MA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HP : 081363258111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393" y="346100"/>
            <a:ext cx="3502968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Apa Itu Zotero?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93" y="1001539"/>
            <a:ext cx="2672655" cy="26726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13624" y="1975470"/>
            <a:ext cx="2708672" cy="724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Zotero adalah </a:t>
            </a:r>
            <a:r>
              <a:rPr lang="en-US" sz="9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program pengelolaan sitasi</a:t>
            </a: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(kutipan, referensi, dan bibliografi) yang dirancang untuk tujuan non-komersial — sehingga dapat digunakan secara </a:t>
            </a:r>
            <a:r>
              <a:rPr lang="en-US" sz="9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gratis</a:t>
            </a: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26393" y="3909640"/>
            <a:ext cx="4093294" cy="887760"/>
          </a:xfrm>
          <a:prstGeom prst="roundRect">
            <a:avLst>
              <a:gd name="adj" fmla="val 7725"/>
            </a:avLst>
          </a:prstGeom>
          <a:solidFill>
            <a:srgbClr val="07070C"/>
          </a:solidFill>
          <a:ln w="14288">
            <a:solidFill>
              <a:srgbClr val="3F3F44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05" y="3909640"/>
            <a:ext cx="57150" cy="8877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5358" y="4045744"/>
            <a:ext cx="2128317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Manajemen Referensi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05358" y="4298900"/>
            <a:ext cx="3778225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Memudahkan penulis melakukan sitasi secara otomatis dan terstruktur.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4624313" y="3909640"/>
            <a:ext cx="4093294" cy="887760"/>
          </a:xfrm>
          <a:prstGeom prst="roundRect">
            <a:avLst>
              <a:gd name="adj" fmla="val 7725"/>
            </a:avLst>
          </a:prstGeom>
          <a:solidFill>
            <a:srgbClr val="07070C"/>
          </a:solidFill>
          <a:ln w="14288">
            <a:solidFill>
              <a:srgbClr val="3F3F44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026" y="3909640"/>
            <a:ext cx="57150" cy="887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03279" y="4045744"/>
            <a:ext cx="216485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Pencegah Plagiarisme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803279" y="4298900"/>
            <a:ext cx="3778225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Mencegah terjadinya plagiarisme yang tidak disengaja dalam penulisan ilmiah.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87028"/>
            <a:ext cx="4413572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Instalasi Zotero 5.0.54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88379" y="1097831"/>
            <a:ext cx="86244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Pastikan laptop/PC sudah terinstal </a:t>
            </a:r>
            <a:r>
              <a:rPr lang="en-US" sz="10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Mozilla Firefox</a:t>
            </a:r>
            <a:r>
              <a:rPr lang="en-US" sz="10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atau </a:t>
            </a:r>
            <a:r>
              <a:rPr lang="en-US" sz="10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Google Chrome</a:t>
            </a:r>
            <a:r>
              <a:rPr lang="en-US" sz="10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sebelum memulai.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380" y="1473771"/>
            <a:ext cx="6351240" cy="290676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3378" y="2199511"/>
            <a:ext cx="408357" cy="40835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9559" y="3575418"/>
            <a:ext cx="1192401" cy="4594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Shortcut siap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8410" y="2200277"/>
            <a:ext cx="408356" cy="4083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56806" y="3575418"/>
            <a:ext cx="1192401" cy="4594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Ikuti instalasi</a:t>
            </a:r>
            <a:endParaRPr lang="en-US" sz="14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33825" y="2200277"/>
            <a:ext cx="408356" cy="40835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033621" y="3690268"/>
            <a:ext cx="1421001" cy="229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Buka file</a:t>
            </a:r>
            <a:endParaRPr lang="en-US" sz="14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1073" y="2200277"/>
            <a:ext cx="408357" cy="408357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734967" y="3575418"/>
            <a:ext cx="1192401" cy="4594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Kunjungi situs</a:t>
            </a:r>
            <a:endParaRPr lang="en-US" sz="1400" dirty="0"/>
          </a:p>
        </p:txBody>
      </p:sp>
      <p:sp>
        <p:nvSpPr>
          <p:cNvPr id="13" name="Text 6"/>
          <p:cNvSpPr/>
          <p:nvPr/>
        </p:nvSpPr>
        <p:spPr>
          <a:xfrm>
            <a:off x="488379" y="4535016"/>
            <a:ext cx="86244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Setelah instalasi selesai, aplikasi Zotero siap dioperasikan sebagai manajemen referensi Anda.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63132" y="483766"/>
            <a:ext cx="469046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Instalasi Zotero Connector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863132" y="1034058"/>
            <a:ext cx="7052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01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132" y="1230511"/>
            <a:ext cx="4846737" cy="142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863132" y="1321073"/>
            <a:ext cx="24623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Kunjungi www.zotero.org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3863132" y="1580034"/>
            <a:ext cx="528086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Buka menggunakan browser Google Chrome atau Firefox.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3863132" y="1967582"/>
            <a:ext cx="7052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02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132" y="2151683"/>
            <a:ext cx="4846737" cy="142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863132" y="2254597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Klik Download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3863132" y="2513558"/>
            <a:ext cx="528086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Pilih "Install Chrome Connector" (Chrome) atau "Install Firefox Connector" (Firefox).</a:t>
            </a:r>
            <a:endParaRPr lang="en-US" sz="950" dirty="0"/>
          </a:p>
        </p:txBody>
      </p:sp>
      <p:sp>
        <p:nvSpPr>
          <p:cNvPr id="12" name="Text 7"/>
          <p:cNvSpPr/>
          <p:nvPr/>
        </p:nvSpPr>
        <p:spPr>
          <a:xfrm>
            <a:off x="3863132" y="2901107"/>
            <a:ext cx="7052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03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132" y="3072780"/>
            <a:ext cx="4846737" cy="1428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863132" y="3188122"/>
            <a:ext cx="20611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Tambahkan Ekstensi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3863132" y="3447083"/>
            <a:ext cx="528086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Klik "Add Extension" (Chrome) atau "Add" (Firefox) pada jendela permission.</a:t>
            </a:r>
            <a:endParaRPr lang="en-US" sz="950" dirty="0"/>
          </a:p>
        </p:txBody>
      </p:sp>
      <p:sp>
        <p:nvSpPr>
          <p:cNvPr id="16" name="Text 10"/>
          <p:cNvSpPr/>
          <p:nvPr/>
        </p:nvSpPr>
        <p:spPr>
          <a:xfrm>
            <a:off x="3863132" y="3834631"/>
            <a:ext cx="7052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04</a:t>
            </a:r>
            <a:endParaRPr lang="en-US" sz="9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132" y="3993952"/>
            <a:ext cx="4846737" cy="1428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3863132" y="412164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Selesai</a:t>
            </a:r>
            <a:endParaRPr lang="en-US" sz="1200" dirty="0"/>
          </a:p>
        </p:txBody>
      </p:sp>
      <p:sp>
        <p:nvSpPr>
          <p:cNvPr id="19" name="Text 12"/>
          <p:cNvSpPr/>
          <p:nvPr/>
        </p:nvSpPr>
        <p:spPr>
          <a:xfrm>
            <a:off x="3863132" y="4380607"/>
            <a:ext cx="528086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Zotero terkoneksi dengan browser dan otomatis menjadi menu di Microsoft Word.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38721"/>
            <a:ext cx="449371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Membuat Akun Zotero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236068"/>
            <a:ext cx="22798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Cara 1 — Via Aplikasi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2599283"/>
            <a:ext cx="390294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Buka aplikasi Zotero → menu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Edit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Pilih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Preferences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→ klik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Create Account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Ikuti proses pendaftaran dengan email aktif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Buka email dan klik tautan konfirmasi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647605" y="2094309"/>
            <a:ext cx="4107135" cy="1610469"/>
          </a:xfrm>
          <a:prstGeom prst="roundRect">
            <a:avLst>
              <a:gd name="adj" fmla="val 1320"/>
            </a:avLst>
          </a:prstGeom>
          <a:solidFill>
            <a:srgbClr val="120336"/>
          </a:solidFill>
          <a:ln/>
        </p:spPr>
      </p:sp>
      <p:sp>
        <p:nvSpPr>
          <p:cNvPr id="6" name="Text 4"/>
          <p:cNvSpPr/>
          <p:nvPr/>
        </p:nvSpPr>
        <p:spPr>
          <a:xfrm>
            <a:off x="4789363" y="2236068"/>
            <a:ext cx="233972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Cara 2 — Via Website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89363" y="2599283"/>
            <a:ext cx="3823618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Buka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www.zotero.org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Klik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Step 2: Register Account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Isi username, email, dan password → klik Register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Aktifkan akun melalui tautan di email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4132" y="447675"/>
            <a:ext cx="466226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Mengenal Tampilan Zotero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32" y="1486272"/>
            <a:ext cx="2721248" cy="27212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14740" y="1095598"/>
            <a:ext cx="312926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Jendela Zotero terdiri dari </a:t>
            </a:r>
            <a:r>
              <a:rPr lang="en-US" sz="9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tiga bagian utama</a:t>
            </a: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: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6014740" y="1403672"/>
            <a:ext cx="2699817" cy="1108397"/>
          </a:xfrm>
          <a:prstGeom prst="roundRect">
            <a:avLst>
              <a:gd name="adj" fmla="val 1679"/>
            </a:avLst>
          </a:prstGeom>
          <a:solidFill>
            <a:srgbClr val="26262B"/>
          </a:solidFill>
          <a:ln/>
        </p:spPr>
      </p:sp>
      <p:sp>
        <p:nvSpPr>
          <p:cNvPr id="6" name="Text 3"/>
          <p:cNvSpPr/>
          <p:nvPr/>
        </p:nvSpPr>
        <p:spPr>
          <a:xfrm>
            <a:off x="6138714" y="152764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📁</a:t>
            </a: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My Library (Kiri)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138714" y="1829991"/>
            <a:ext cx="2451869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Folder penyimpanan koleksi yang dikelompokkan sesuai tema. Nama folder dapat dimodifikasi.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014740" y="2620566"/>
            <a:ext cx="2699817" cy="922362"/>
          </a:xfrm>
          <a:prstGeom prst="roundRect">
            <a:avLst>
              <a:gd name="adj" fmla="val 2017"/>
            </a:avLst>
          </a:prstGeom>
          <a:solidFill>
            <a:srgbClr val="26262B"/>
          </a:solidFill>
          <a:ln/>
        </p:spPr>
      </p:sp>
      <p:sp>
        <p:nvSpPr>
          <p:cNvPr id="9" name="Text 6"/>
          <p:cNvSpPr/>
          <p:nvPr/>
        </p:nvSpPr>
        <p:spPr>
          <a:xfrm>
            <a:off x="6138714" y="2744539"/>
            <a:ext cx="23543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📋</a:t>
            </a: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Library Item (Tengah)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138714" y="3046884"/>
            <a:ext cx="2451869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Daftar hasil pencarian, unduhan, atau referensi yang dimiliki.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014740" y="3651424"/>
            <a:ext cx="2699817" cy="922362"/>
          </a:xfrm>
          <a:prstGeom prst="roundRect">
            <a:avLst>
              <a:gd name="adj" fmla="val 2017"/>
            </a:avLst>
          </a:prstGeom>
          <a:solidFill>
            <a:srgbClr val="26262B"/>
          </a:solidFill>
          <a:ln/>
        </p:spPr>
      </p:sp>
      <p:sp>
        <p:nvSpPr>
          <p:cNvPr id="12" name="Text 9"/>
          <p:cNvSpPr/>
          <p:nvPr/>
        </p:nvSpPr>
        <p:spPr>
          <a:xfrm>
            <a:off x="6138714" y="3775397"/>
            <a:ext cx="26578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ℹ️</a:t>
            </a: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Item Information (Kanan)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138714" y="4077742"/>
            <a:ext cx="2451869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Identitas referensi: title, author, abstract, publication, volume, issue, dll.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2076"/>
            <a:ext cx="591718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Membangun Koleksi Referensi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618580"/>
            <a:ext cx="1143595" cy="7067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502545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Dari File PDF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2809056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Buka folder PDF →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drag file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ke Library Item → klik icon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Sync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Metadata terisi otomatis.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618580"/>
            <a:ext cx="1143595" cy="70678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502545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Secara Manual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2809056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Klik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New Item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→ pilih jenis referensi (buku, jurnal, dll.) → isi metadata di panel kanan.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618580"/>
            <a:ext cx="1143595" cy="70678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502545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Dari Internet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2809056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Cari di e-resources → klik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Zotero Connector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di browser → klik </a:t>
            </a: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Done</a:t>
            </a: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untuk menyimpan.</a:t>
            </a:r>
            <a:endParaRPr lang="en-US" sz="1100" dirty="0"/>
          </a:p>
        </p:txBody>
      </p:sp>
      <p:sp>
        <p:nvSpPr>
          <p:cNvPr id="12" name="Shape 7"/>
          <p:cNvSpPr/>
          <p:nvPr/>
        </p:nvSpPr>
        <p:spPr>
          <a:xfrm>
            <a:off x="496119" y="3648968"/>
            <a:ext cx="8151763" cy="602382"/>
          </a:xfrm>
          <a:prstGeom prst="roundRect">
            <a:avLst>
              <a:gd name="adj" fmla="val 3530"/>
            </a:avLst>
          </a:prstGeom>
          <a:solidFill>
            <a:srgbClr val="00184D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77" y="3873550"/>
            <a:ext cx="177180" cy="14175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56816" y="3826148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Untuk menghapus koleksi: pilih item di Library Item → klik kanan → </a:t>
            </a:r>
            <a:r>
              <a:rPr lang="en-US" sz="11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Move Item to Trash</a:t>
            </a: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71" y="370508"/>
            <a:ext cx="4985668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Mengelola Koleksi Referensi</a:t>
            </a:r>
            <a:endParaRPr lang="en-US" sz="2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71" y="1060177"/>
            <a:ext cx="2769840" cy="27698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16005" y="2063204"/>
            <a:ext cx="2690813" cy="763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Pengelolaan koleksi bertujuan </a:t>
            </a:r>
            <a:r>
              <a:rPr lang="en-US" sz="9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mengelompokkan referensi ke dalam folder</a:t>
            </a: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sehingga klasifikasi koleksi terlihat jelas.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41871" y="4083025"/>
            <a:ext cx="284038" cy="284038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6" name="Text 3"/>
          <p:cNvSpPr/>
          <p:nvPr/>
        </p:nvSpPr>
        <p:spPr>
          <a:xfrm>
            <a:off x="260561" y="4106652"/>
            <a:ext cx="4179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38349" y="4126409"/>
            <a:ext cx="20354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Buat Folder Baru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38349" y="4391099"/>
            <a:ext cx="2263229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Klik icon </a:t>
            </a:r>
            <a:r>
              <a:rPr lang="en-US" sz="9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New Collection</a:t>
            </a: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→ tuliskan nama folder → klik OK.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242072" y="4083025"/>
            <a:ext cx="284038" cy="284038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0" name="Text 7"/>
          <p:cNvSpPr/>
          <p:nvPr/>
        </p:nvSpPr>
        <p:spPr>
          <a:xfrm>
            <a:off x="3060762" y="4106652"/>
            <a:ext cx="4179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3638550" y="4126409"/>
            <a:ext cx="20354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Pindahkan File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3638550" y="4391099"/>
            <a:ext cx="226330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Drag file</a:t>
            </a: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ke dalam folder sesuai klasifikasinya di My Library.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042347" y="4083025"/>
            <a:ext cx="284038" cy="284038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4" name="Text 11"/>
          <p:cNvSpPr/>
          <p:nvPr/>
        </p:nvSpPr>
        <p:spPr>
          <a:xfrm>
            <a:off x="5861038" y="4106652"/>
            <a:ext cx="4179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438826" y="4126409"/>
            <a:ext cx="20354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Verifikasi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38826" y="4391099"/>
            <a:ext cx="226330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Nama folder muncul di panel kiri — koleksi siap digunakan.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3759" y="350639"/>
            <a:ext cx="4009579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Membuat Sitasi: APA Style</a:t>
            </a:r>
            <a:endParaRPr lang="en-US" sz="2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337" y="842367"/>
            <a:ext cx="5705177" cy="261104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4606" y="1494274"/>
            <a:ext cx="366812" cy="36681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87799" y="2730202"/>
            <a:ext cx="1071091" cy="412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Tambahkan Daftar</a:t>
            </a:r>
            <a:endParaRPr lang="en-US" sz="12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1729" y="1494962"/>
            <a:ext cx="366812" cy="36681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737930" y="2730202"/>
            <a:ext cx="1071091" cy="412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Cari Pengarang</a:t>
            </a:r>
            <a:endParaRPr lang="en-US" sz="12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29197" y="1494962"/>
            <a:ext cx="366812" cy="36681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395397" y="2730202"/>
            <a:ext cx="1071092" cy="412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Tambah Kutipan</a:t>
            </a:r>
            <a:endParaRPr lang="en-US" sz="125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9328" y="1494962"/>
            <a:ext cx="366812" cy="366812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794920" y="2833368"/>
            <a:ext cx="1299692" cy="206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Buka Zotero</a:t>
            </a:r>
            <a:endParaRPr lang="en-US" sz="1250" dirty="0"/>
          </a:p>
        </p:txBody>
      </p:sp>
      <p:sp>
        <p:nvSpPr>
          <p:cNvPr id="12" name="Text 5"/>
          <p:cNvSpPr/>
          <p:nvPr/>
        </p:nvSpPr>
        <p:spPr>
          <a:xfrm>
            <a:off x="903759" y="3543077"/>
            <a:ext cx="779360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Pastikan aplikasi Zotero dalam keadaan terbuka sebelum memulai proses sitasi di Microsoft Word.</a:t>
            </a:r>
            <a:endParaRPr lang="en-US" sz="800" dirty="0"/>
          </a:p>
        </p:txBody>
      </p:sp>
      <p:sp>
        <p:nvSpPr>
          <p:cNvPr id="13" name="Text 6"/>
          <p:cNvSpPr/>
          <p:nvPr/>
        </p:nvSpPr>
        <p:spPr>
          <a:xfrm>
            <a:off x="903759" y="3811488"/>
            <a:ext cx="2208981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Contoh Hasil Kutipan APA</a:t>
            </a:r>
            <a:endParaRPr lang="en-US" sz="10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471" y="4082876"/>
            <a:ext cx="28575" cy="17740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038597" y="4097164"/>
            <a:ext cx="3940746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(Alawawdeh, 2016, p. 45)</a:t>
            </a:r>
            <a:endParaRPr lang="en-US" sz="8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7496" y="4082876"/>
            <a:ext cx="28575" cy="177403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4756621" y="4097164"/>
            <a:ext cx="3940746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(Bahahudeen, 2014, p. 6)</a:t>
            </a:r>
            <a:endParaRPr lang="en-US" sz="800" dirty="0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471" y="4391174"/>
            <a:ext cx="28575" cy="177403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038597" y="4405461"/>
            <a:ext cx="3940746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(Haj &amp; Jubran, 2016, pp. 17–20)</a:t>
            </a:r>
            <a:endParaRPr lang="en-US" sz="800" dirty="0"/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7496" y="4391174"/>
            <a:ext cx="28575" cy="177403"/>
          </a:xfrm>
          <a:prstGeom prst="rect">
            <a:avLst/>
          </a:prstGeom>
        </p:spPr>
      </p:pic>
      <p:sp>
        <p:nvSpPr>
          <p:cNvPr id="21" name="Text 10"/>
          <p:cNvSpPr/>
          <p:nvPr/>
        </p:nvSpPr>
        <p:spPr>
          <a:xfrm>
            <a:off x="4756621" y="4405461"/>
            <a:ext cx="3940746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(Jannana, 2017, p. 17)</a:t>
            </a:r>
            <a:endParaRPr lang="en-US" sz="800" dirty="0"/>
          </a:p>
        </p:txBody>
      </p:sp>
      <p:sp>
        <p:nvSpPr>
          <p:cNvPr id="22" name="Text 11"/>
          <p:cNvSpPr/>
          <p:nvPr/>
        </p:nvSpPr>
        <p:spPr>
          <a:xfrm>
            <a:off x="903759" y="4643958"/>
            <a:ext cx="779360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Daftar pustaka akan </a:t>
            </a:r>
            <a:r>
              <a:rPr lang="en-US" sz="8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terisi otomatis dan tertata rapi</a:t>
            </a: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dengan mengklik </a:t>
            </a:r>
            <a:r>
              <a:rPr lang="en-US" sz="8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Add Bibliography</a:t>
            </a:r>
            <a:r>
              <a:rPr lang="en-US" sz="8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685</Words>
  <Application>Microsoft Office PowerPoint</Application>
  <PresentationFormat>On-screen Show (16:9)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Noto Sans TC</vt:lpstr>
      <vt:lpstr>Bookman Old Style</vt:lpstr>
      <vt:lpstr>Book Antiqua</vt:lpstr>
      <vt:lpstr>Sora Light</vt:lpstr>
      <vt:lpstr>Sora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Nasrul Makdis</cp:lastModifiedBy>
  <cp:revision>6</cp:revision>
  <dcterms:created xsi:type="dcterms:W3CDTF">2026-05-19T03:31:38Z</dcterms:created>
  <dcterms:modified xsi:type="dcterms:W3CDTF">2026-05-22T04:00:41Z</dcterms:modified>
</cp:coreProperties>
</file>