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19.pn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3A36"/>
            </a:gs>
            <a:gs pos="30000">
              <a:srgbClr val="2E5C55"/>
            </a:gs>
            <a:gs pos="60000">
              <a:srgbClr val="3D7A73"/>
            </a:gs>
            <a:gs pos="100000">
              <a:srgbClr val="4DB6AC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638659" y="933449"/>
            <a:ext cx="914377" cy="9144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29154" y="1160318"/>
            <a:ext cx="533386" cy="4606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9325" y="328719"/>
            <a:ext cx="9394110" cy="748731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5200"/>
              </a:lnSpc>
              <a:spcBef>
                <a:spcPts val="0"/>
              </a:spcBef>
              <a:spcAft>
                <a:spcPts val="1560"/>
              </a:spcAft>
            </a:pPr>
            <a:r>
              <a:rPr sz="3827" b="1" dirty="0">
                <a:solidFill>
                  <a:srgbClr val="FFFFFF"/>
                </a:solidFill>
                <a:latin typeface="Garamond" panose="02020404030301010803" pitchFamily="18" charset="0"/>
              </a:rPr>
              <a:t>MENGENAL</a:t>
            </a:r>
            <a:r>
              <a:rPr lang="en-US" sz="3827" b="1" dirty="0">
                <a:solidFill>
                  <a:srgbClr val="FFFFFF"/>
                </a:solidFill>
                <a:latin typeface="Garamond" panose="02020404030301010803" pitchFamily="18" charset="0"/>
              </a:rPr>
              <a:t> APLIKASI </a:t>
            </a:r>
            <a:r>
              <a:rPr sz="3827" b="1" dirty="0" err="1">
                <a:solidFill>
                  <a:srgbClr val="FFFFFF"/>
                </a:solidFill>
                <a:latin typeface="Garamond" panose="02020404030301010803" pitchFamily="18" charset="0"/>
              </a:rPr>
              <a:t>SLiMS</a:t>
            </a:r>
            <a:r>
              <a:rPr sz="3827" b="1" dirty="0">
                <a:solidFill>
                  <a:srgbClr val="FFFFFF"/>
                </a:solidFill>
                <a:latin typeface="Garamond" panose="02020404030301010803" pitchFamily="18" charset="0"/>
              </a:rPr>
              <a:t> 9 BULIAN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05212" y="3305174"/>
            <a:ext cx="1219169" cy="1905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34D399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2976" y="3189319"/>
            <a:ext cx="285742" cy="2507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67313" y="3305174"/>
            <a:ext cx="1219169" cy="1905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34D399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628734" y="3790949"/>
            <a:ext cx="8924701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2080"/>
              </a:lnSpc>
              <a:spcBef>
                <a:spcPts val="0"/>
              </a:spcBef>
              <a:spcAft>
                <a:spcPts val="3120"/>
              </a:spcAft>
            </a:pPr>
            <a:r>
              <a:rPr sz="1435" b="0" dirty="0">
                <a:solidFill>
                  <a:srgbClr val="A8E6CF"/>
                </a:solidFill>
                <a:latin typeface="Helvetica Neue"/>
              </a:rPr>
              <a:t>Solusi Cerdas Kelola </a:t>
            </a:r>
            <a:r>
              <a:rPr sz="1435" b="0" dirty="0" err="1">
                <a:solidFill>
                  <a:srgbClr val="A8E6CF"/>
                </a:solidFill>
                <a:latin typeface="Helvetica Neue"/>
              </a:rPr>
              <a:t>Perpustakaan</a:t>
            </a:r>
            <a:r>
              <a:rPr sz="1435" b="0" dirty="0">
                <a:solidFill>
                  <a:srgbClr val="A8E6CF"/>
                </a:solidFill>
                <a:latin typeface="Helvetica Neue"/>
              </a:rPr>
              <a:t> Modern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00339" y="4552949"/>
            <a:ext cx="457188" cy="457200"/>
          </a:xfrm>
          <a:prstGeom prst="roundRect">
            <a:avLst>
              <a:gd name="adj" fmla="val 33333"/>
            </a:avLst>
          </a:prstGeom>
          <a:solidFill>
            <a:srgbClr val="FF9F43">
              <a:alpha val="20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4637" y="4692967"/>
            <a:ext cx="228594" cy="1771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33726" y="4648200"/>
            <a:ext cx="61910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FFFFFF"/>
                </a:solidFill>
                <a:latin typeface="Source Code Pro"/>
              </a:rPr>
              <a:t>Gratis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10024" y="4552949"/>
            <a:ext cx="457188" cy="457200"/>
          </a:xfrm>
          <a:prstGeom prst="roundRect">
            <a:avLst>
              <a:gd name="adj" fmla="val 33333"/>
            </a:avLst>
          </a:prstGeom>
          <a:solidFill>
            <a:srgbClr val="FF9F43">
              <a:alpha val="20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24321" y="4684395"/>
            <a:ext cx="228594" cy="19430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43411" y="4648200"/>
            <a:ext cx="123821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FFFFFF"/>
                </a:solidFill>
                <a:latin typeface="Source Code Pro"/>
              </a:rPr>
              <a:t>Berbasis Web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229294" y="4552949"/>
            <a:ext cx="457188" cy="457200"/>
          </a:xfrm>
          <a:prstGeom prst="roundRect">
            <a:avLst>
              <a:gd name="adj" fmla="val 33333"/>
            </a:avLst>
          </a:prstGeom>
          <a:solidFill>
            <a:srgbClr val="FF9F43">
              <a:alpha val="20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43591" y="4718685"/>
            <a:ext cx="228594" cy="12572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762680" y="4648200"/>
            <a:ext cx="102867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FFFFFF"/>
                </a:solidFill>
                <a:latin typeface="Source Code Pro"/>
              </a:rPr>
              <a:t>Multi-User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31397" y="1936441"/>
            <a:ext cx="5042855" cy="384721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lang="en-US"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Oleh</a:t>
            </a:r>
            <a:r>
              <a:rPr lang="en-US" sz="2800" dirty="0">
                <a:solidFill>
                  <a:srgbClr val="FFFFFF"/>
                </a:solidFill>
                <a:latin typeface="Garamond" panose="02020404030301010803" pitchFamily="18" charset="0"/>
              </a:rPr>
              <a:t> </a:t>
            </a:r>
            <a:r>
              <a:rPr lang="en-US"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: </a:t>
            </a:r>
            <a:r>
              <a:rPr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Nasrul Makdis, S.IP., 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04744" y="2051161"/>
            <a:ext cx="8696162" cy="9725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2800" b="1" dirty="0" err="1">
                <a:solidFill>
                  <a:srgbClr val="FFFFFF"/>
                </a:solidFill>
                <a:latin typeface="Garamond" panose="02020404030301010803" pitchFamily="18" charset="0"/>
              </a:rPr>
              <a:t>Pustakawan</a:t>
            </a:r>
            <a:r>
              <a:rPr lang="en-US"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 dan Dosen DLB </a:t>
            </a:r>
            <a:r>
              <a:rPr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UIN</a:t>
            </a:r>
            <a:r>
              <a:rPr lang="en-US"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 </a:t>
            </a:r>
            <a:r>
              <a:rPr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I</a:t>
            </a:r>
            <a:r>
              <a:rPr lang="en-US"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mam Bonjol </a:t>
            </a:r>
            <a:r>
              <a:rPr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Padang</a:t>
            </a:r>
            <a:endParaRPr lang="en-US" sz="2800" b="1" dirty="0">
              <a:solidFill>
                <a:srgbClr val="FFFFFF"/>
              </a:solidFill>
              <a:latin typeface="Garamond" panose="02020404030301010803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e-mail : makdis@uinib.ac.id</a:t>
            </a:r>
            <a:r>
              <a:rPr sz="2800" b="1" dirty="0">
                <a:solidFill>
                  <a:srgbClr val="FFFFFF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D69B44-3B6F-A1CE-A836-9E192777F157}"/>
              </a:ext>
            </a:extLst>
          </p:cNvPr>
          <p:cNvSpPr txBox="1"/>
          <p:nvPr/>
        </p:nvSpPr>
        <p:spPr>
          <a:xfrm>
            <a:off x="2916674" y="4376761"/>
            <a:ext cx="6643768" cy="2199192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chemeClr val="bg1"/>
                </a:solidFill>
                <a:latin typeface="Garamond" panose="02020404030301010803" pitchFamily="18" charset="0"/>
              </a:rPr>
              <a:t>Disampaikan</a:t>
            </a:r>
            <a:r>
              <a:rPr lang="en-US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 Kuliah Daring Dengan Tema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“</a:t>
            </a:r>
            <a:r>
              <a:rPr lang="en-US" sz="2400" b="1" dirty="0" err="1">
                <a:solidFill>
                  <a:schemeClr val="bg1"/>
                </a:solidFill>
                <a:latin typeface="Garamond" panose="02020404030301010803" pitchFamily="18" charset="0"/>
              </a:rPr>
              <a:t>Otomatisasi</a:t>
            </a:r>
            <a:r>
              <a:rPr lang="en-US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Garamond" panose="02020404030301010803" pitchFamily="18" charset="0"/>
              </a:rPr>
              <a:t>Perpustakaan</a:t>
            </a:r>
            <a:r>
              <a:rPr lang="en-US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Garamond" panose="02020404030301010803" pitchFamily="18" charset="0"/>
              </a:rPr>
              <a:t>Berbasis</a:t>
            </a:r>
            <a:r>
              <a:rPr lang="en-US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Garamond" panose="02020404030301010803" pitchFamily="18" charset="0"/>
              </a:rPr>
              <a:t>SLiMS</a:t>
            </a:r>
            <a:r>
              <a:rPr lang="en-US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”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1 Mei 2026</a:t>
            </a:r>
          </a:p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endParaRPr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F172A">
                  <a:alpha val="85000"/>
                </a:srgbClr>
              </a:gs>
              <a:gs pos="50000">
                <a:srgbClr val="134E4A">
                  <a:alpha val="75000"/>
                </a:srgbClr>
              </a:gs>
              <a:gs pos="100000">
                <a:srgbClr val="064E3B">
                  <a:alpha val="70000"/>
                </a:srgbClr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5000"/>
            </a:srgbClr>
          </a:solidFill>
          <a:ln w="24765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09584" y="200025"/>
            <a:ext cx="4267093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Sirkulasi - Layanan Utama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074" y="238124"/>
            <a:ext cx="1904952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Circulation Service</a:t>
            </a:r>
          </a:p>
        </p:txBody>
      </p:sp>
      <p:sp>
        <p:nvSpPr>
          <p:cNvPr id="7" name="Rectangle 6"/>
          <p:cNvSpPr/>
          <p:nvPr/>
        </p:nvSpPr>
        <p:spPr>
          <a:xfrm>
            <a:off x="609584" y="1352549"/>
            <a:ext cx="4238519" cy="495299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5229094" y="1600200"/>
            <a:ext cx="6353016" cy="1333500"/>
          </a:xfrm>
          <a:prstGeom prst="roundRect">
            <a:avLst>
              <a:gd name="adj" fmla="val 2285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5514837" y="1885950"/>
            <a:ext cx="761980" cy="761999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5332" y="2106215"/>
            <a:ext cx="380990" cy="32146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05412" y="1943100"/>
            <a:ext cx="4790955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Peminjaman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5412" y="2324100"/>
            <a:ext cx="479095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Scan barcode buku untuk meminjamkan ke anggota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29094" y="3162299"/>
            <a:ext cx="6353016" cy="1333500"/>
          </a:xfrm>
          <a:prstGeom prst="roundRect">
            <a:avLst>
              <a:gd name="adj" fmla="val 2285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514837" y="3448049"/>
            <a:ext cx="761980" cy="761999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5332" y="3666827"/>
            <a:ext cx="380990" cy="32444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505412" y="3505199"/>
            <a:ext cx="4790955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Pengembalian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05412" y="3886200"/>
            <a:ext cx="479095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Mencatat buku yang sudah kembali dengan scan barcode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229094" y="4724399"/>
            <a:ext cx="6353016" cy="1333500"/>
          </a:xfrm>
          <a:prstGeom prst="roundRect">
            <a:avLst>
              <a:gd name="adj" fmla="val 2285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5514837" y="5010149"/>
            <a:ext cx="761980" cy="761999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05332" y="5257204"/>
            <a:ext cx="380990" cy="26789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505412" y="5067299"/>
            <a:ext cx="4790955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Denda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05412" y="5448300"/>
            <a:ext cx="479095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Hitung otomatis jika ada keterlambatan pengembalian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F172A">
                  <a:alpha val="85000"/>
                </a:srgbClr>
              </a:gs>
              <a:gs pos="50000">
                <a:srgbClr val="134E4A">
                  <a:alpha val="75000"/>
                </a:srgbClr>
              </a:gs>
              <a:gs pos="100000">
                <a:srgbClr val="7F1D1D">
                  <a:alpha val="30000"/>
                </a:srgbClr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5000"/>
            </a:srgbClr>
          </a:solidFill>
          <a:ln w="3302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09584" y="114300"/>
            <a:ext cx="533386" cy="533399"/>
          </a:xfrm>
          <a:prstGeom prst="roundRect">
            <a:avLst>
              <a:gd name="adj" fmla="val 42857"/>
            </a:avLst>
          </a:prstGeom>
          <a:gradFill rotWithShape="1">
            <a:gsLst>
              <a:gs pos="0">
                <a:srgbClr val="FF6B6B"/>
              </a:gs>
              <a:gs pos="100000">
                <a:srgbClr val="FF9F43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881" y="263769"/>
            <a:ext cx="304792" cy="2344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5367" y="57150"/>
            <a:ext cx="5695807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URGEN: Keamanan &amp; Backup 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5367" y="476249"/>
            <a:ext cx="1809704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FFD93D"/>
                </a:solidFill>
                <a:latin typeface="Helvetica Neue"/>
              </a:rPr>
              <a:t>Data Security &amp; Backup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584" y="1381124"/>
            <a:ext cx="4238519" cy="490537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5229094" y="1276350"/>
            <a:ext cx="6353016" cy="1514475"/>
          </a:xfrm>
          <a:prstGeom prst="roundRect">
            <a:avLst>
              <a:gd name="adj" fmla="val 20125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514837" y="1562100"/>
            <a:ext cx="342891" cy="342900"/>
          </a:xfrm>
          <a:prstGeom prst="roundRect">
            <a:avLst>
              <a:gd name="adj" fmla="val 66666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14837" y="1612352"/>
            <a:ext cx="342891" cy="24239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48223" y="1562100"/>
            <a:ext cx="524814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780"/>
              </a:spcAft>
            </a:pPr>
            <a:r>
              <a:rPr sz="1196" b="1">
                <a:solidFill>
                  <a:srgbClr val="2E5C55"/>
                </a:solidFill>
                <a:latin typeface="PingFang SC"/>
              </a:rPr>
              <a:t>Backup Data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48223" y="1943100"/>
            <a:ext cx="5248143" cy="56197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74151"/>
                </a:solidFill>
                <a:latin typeface="Helvetica Neue"/>
              </a:rPr>
              <a:t>Membuat cadangan data untuk mencegah kehilangan informasi jika komputer rusak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229094" y="3009900"/>
            <a:ext cx="6353016" cy="1228725"/>
          </a:xfrm>
          <a:prstGeom prst="roundRect">
            <a:avLst>
              <a:gd name="adj" fmla="val 24806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5514837" y="3295650"/>
            <a:ext cx="342891" cy="342900"/>
          </a:xfrm>
          <a:prstGeom prst="roundRect">
            <a:avLst>
              <a:gd name="adj" fmla="val 66666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14837" y="3334078"/>
            <a:ext cx="342891" cy="26604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048223" y="3295650"/>
            <a:ext cx="5248143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780"/>
              </a:spcAft>
            </a:pPr>
            <a:r>
              <a:rPr sz="1196" b="1">
                <a:solidFill>
                  <a:srgbClr val="2E5C55"/>
                </a:solidFill>
                <a:latin typeface="PingFang SC"/>
              </a:rPr>
              <a:t>Laporan Statistik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48223" y="3676649"/>
            <a:ext cx="5248143" cy="2762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374151"/>
                </a:solidFill>
                <a:latin typeface="Helvetica Neue"/>
              </a:rPr>
              <a:t>Melihat hasil kerja harian dan bulanan secara otomatis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229094" y="4467224"/>
            <a:ext cx="6353016" cy="1924049"/>
          </a:xfrm>
          <a:prstGeom prst="roundRect">
            <a:avLst>
              <a:gd name="adj" fmla="val 15841"/>
            </a:avLst>
          </a:prstGeom>
          <a:gradFill rotWithShape="1">
            <a:gsLst>
              <a:gs pos="0">
                <a:srgbClr val="FF6B6B">
                  <a:alpha val="15000"/>
                </a:srgbClr>
              </a:gs>
              <a:gs pos="100000">
                <a:srgbClr val="FF9F43">
                  <a:alpha val="15000"/>
                </a:srgbClr>
              </a:gs>
            </a:gsLst>
            <a:lin ang="8100000" scaled="0"/>
          </a:gradFill>
          <a:ln w="3302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5571985" y="4810124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FF6B6B"/>
              </a:gs>
              <a:gs pos="100000">
                <a:srgbClr val="FF9F43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86282" y="4961632"/>
            <a:ext cx="380990" cy="30658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372065" y="4810124"/>
            <a:ext cx="4648083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1040"/>
              </a:spcAft>
            </a:pPr>
            <a:r>
              <a:rPr sz="1794" b="1">
                <a:solidFill>
                  <a:srgbClr val="FFFFFF"/>
                </a:solidFill>
                <a:latin typeface="PingFang SC"/>
              </a:rPr>
              <a:t>PERINGATAN PENTING!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72065" y="5305425"/>
            <a:ext cx="4648083" cy="7429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  <a:latin typeface="Helvetica Neue"/>
              </a:rPr>
              <a:t> Selalu simpan file backup di luar komputer</a:t>
            </a:r>
            <a:r>
              <a:rPr sz="1104"/>
              <a:t>
</a:t>
            </a:r>
            <a:r>
              <a:rPr sz="1435" b="1">
                <a:solidFill>
                  <a:srgbClr val="FFFFFF"/>
                </a:solidFill>
                <a:latin typeface="Helvetica Neue"/>
              </a:rPr>
              <a:t> </a:t>
            </a:r>
            <a:r>
              <a:rPr sz="1435" b="1">
                <a:solidFill>
                  <a:srgbClr val="FFD93D"/>
                </a:solidFill>
                <a:latin typeface="Helvetica Neue"/>
              </a:rPr>
              <a:t>(Flashdisk/Cloud)</a:t>
            </a:r>
            <a:r>
              <a:rPr sz="1435" b="1">
                <a:solidFill>
                  <a:srgbClr val="FFFFFF"/>
                </a:solidFill>
                <a:latin typeface="Helvetica Neue"/>
              </a:rPr>
              <a:t> secara rutin!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3A36"/>
            </a:gs>
            <a:gs pos="30000">
              <a:srgbClr val="2E5C55"/>
            </a:gs>
            <a:gs pos="60000">
              <a:srgbClr val="3D7A73"/>
            </a:gs>
            <a:gs pos="100000">
              <a:srgbClr val="4DB6AC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5000"/>
            </a:srgbClr>
          </a:solidFill>
          <a:ln w="24765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09584" y="200025"/>
            <a:ext cx="5124321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Menu Pelaporan (Analisis Data)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86302" y="238124"/>
            <a:ext cx="2171645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Reporting &amp; Analytics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584" y="1485900"/>
            <a:ext cx="4238519" cy="490537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229094" y="1190625"/>
            <a:ext cx="6353016" cy="1228725"/>
          </a:xfrm>
          <a:prstGeom prst="roundRect">
            <a:avLst>
              <a:gd name="adj" fmla="val 24806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5514837" y="1476375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8183" y="1636329"/>
            <a:ext cx="342891" cy="2896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14917" y="1476375"/>
            <a:ext cx="4981450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Statistik Koleksi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14917" y="1857375"/>
            <a:ext cx="4981450" cy="2762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Jumlah judul dan eksemplar secara total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29094" y="2609850"/>
            <a:ext cx="6353016" cy="1228725"/>
          </a:xfrm>
          <a:prstGeom prst="roundRect">
            <a:avLst>
              <a:gd name="adj" fmla="val 24806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5514837" y="2895600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8183" y="3108762"/>
            <a:ext cx="342891" cy="18327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14917" y="2895600"/>
            <a:ext cx="4981450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Laporan Sirkulasi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14917" y="3276599"/>
            <a:ext cx="4981450" cy="2762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Daftar buku populer dan peminjam macet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29094" y="4038599"/>
            <a:ext cx="6353016" cy="1228725"/>
          </a:xfrm>
          <a:prstGeom prst="roundRect">
            <a:avLst>
              <a:gd name="adj" fmla="val 24806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5514837" y="4324349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5CC8BC"/>
              </a:gs>
              <a:gs pos="100000">
                <a:srgbClr val="6DD5C9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48183" y="4537512"/>
            <a:ext cx="342891" cy="18327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314917" y="4324349"/>
            <a:ext cx="4981450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Statistik Pengunjung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14917" y="4705350"/>
            <a:ext cx="4981450" cy="2762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Grafik kunjungan harian, mingguan, hingga tahunan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229094" y="5457825"/>
            <a:ext cx="6353016" cy="1228725"/>
          </a:xfrm>
          <a:prstGeom prst="roundRect">
            <a:avLst>
              <a:gd name="adj" fmla="val 24806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5514837" y="5743575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48183" y="5921265"/>
            <a:ext cx="342891" cy="25421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314917" y="5743575"/>
            <a:ext cx="4981450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Ekspor Data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14917" y="6124574"/>
            <a:ext cx="4981450" cy="2762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Unduh laporan ke format Excel atau PDF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F172A">
                  <a:alpha val="85000"/>
                </a:srgbClr>
              </a:gs>
              <a:gs pos="50000">
                <a:srgbClr val="134E4A">
                  <a:alpha val="75000"/>
                </a:srgbClr>
              </a:gs>
              <a:gs pos="100000">
                <a:srgbClr val="065F46">
                  <a:alpha val="70000"/>
                </a:srgbClr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400439" y="-247649"/>
            <a:ext cx="3381290" cy="571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3900"/>
              </a:lnSpc>
              <a:spcBef>
                <a:spcPts val="0"/>
              </a:spcBef>
              <a:spcAft>
                <a:spcPts val="780"/>
              </a:spcAft>
            </a:pPr>
            <a:r>
              <a:rPr sz="3588" b="1">
                <a:solidFill>
                  <a:srgbClr val="FFFFFF"/>
                </a:solidFill>
                <a:latin typeface="PingFang SC"/>
              </a:rPr>
              <a:t>Kesimpulan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262" y="438149"/>
            <a:ext cx="1219169" cy="381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A8E6CF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400439" y="590549"/>
            <a:ext cx="3381290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2080"/>
              </a:lnSpc>
              <a:spcBef>
                <a:spcPts val="78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Conclusion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09584" y="1276350"/>
            <a:ext cx="3457488" cy="3162299"/>
          </a:xfrm>
          <a:prstGeom prst="roundRect">
            <a:avLst>
              <a:gd name="adj" fmla="val 9638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876378" y="1600200"/>
            <a:ext cx="914377" cy="914400"/>
          </a:xfrm>
          <a:prstGeom prst="roundRect">
            <a:avLst>
              <a:gd name="adj" fmla="val 2083125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972" y="1855871"/>
            <a:ext cx="457188" cy="4030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33426" y="2743200"/>
            <a:ext cx="2809804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1040"/>
              </a:spcAft>
            </a:pPr>
            <a:r>
              <a:rPr sz="1794" b="1">
                <a:solidFill>
                  <a:srgbClr val="2E5C55"/>
                </a:solidFill>
                <a:latin typeface="PingFang SC"/>
              </a:rPr>
              <a:t>Rapi &amp; Profesional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26" y="3238500"/>
            <a:ext cx="280980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Pengelolaan lebih sistematis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3426" y="3581400"/>
            <a:ext cx="2809804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52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Tampilan modern dan user-friendly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71865" y="1276350"/>
            <a:ext cx="3457488" cy="3162299"/>
          </a:xfrm>
          <a:prstGeom prst="roundRect">
            <a:avLst>
              <a:gd name="adj" fmla="val 9638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638659" y="1600200"/>
            <a:ext cx="914377" cy="914400"/>
          </a:xfrm>
          <a:prstGeom prst="roundRect">
            <a:avLst>
              <a:gd name="adj" fmla="val 20831250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7253" y="1867902"/>
            <a:ext cx="457188" cy="37899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95707" y="2743200"/>
            <a:ext cx="2809804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1040"/>
              </a:spcAft>
            </a:pPr>
            <a:r>
              <a:rPr sz="1794" b="1">
                <a:solidFill>
                  <a:srgbClr val="2E5C55"/>
                </a:solidFill>
                <a:latin typeface="PingFang SC"/>
              </a:rPr>
              <a:t>Layanan Cepat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95707" y="3238500"/>
            <a:ext cx="2809804" cy="5333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Transaksi instan dengan barcode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95707" y="3848099"/>
            <a:ext cx="280980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52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Pencarian buku mudah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124621" y="1276350"/>
            <a:ext cx="3457488" cy="3162299"/>
          </a:xfrm>
          <a:prstGeom prst="roundRect">
            <a:avLst>
              <a:gd name="adj" fmla="val 9638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9400939" y="1600200"/>
            <a:ext cx="914377" cy="914400"/>
          </a:xfrm>
          <a:prstGeom prst="roundRect">
            <a:avLst>
              <a:gd name="adj" fmla="val 20831250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29534" y="1873918"/>
            <a:ext cx="457188" cy="36696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448463" y="2743200"/>
            <a:ext cx="2809804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1040"/>
              </a:spcAft>
            </a:pPr>
            <a:r>
              <a:rPr sz="1794" b="1">
                <a:solidFill>
                  <a:srgbClr val="2E5C55"/>
                </a:solidFill>
                <a:latin typeface="PingFang SC"/>
              </a:rPr>
              <a:t>Tanpa Biaya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48463" y="3238500"/>
            <a:ext cx="280980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Gratis selamanya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48463" y="3581400"/>
            <a:ext cx="280980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52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Hemat anggaran perpustakaan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371565" y="4819650"/>
            <a:ext cx="9458088" cy="12192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4DB6AC">
                  <a:alpha val="20000"/>
                </a:srgbClr>
              </a:gs>
              <a:gs pos="100000">
                <a:srgbClr val="5DD5C9">
                  <a:alpha val="20000"/>
                </a:srgbClr>
              </a:gs>
            </a:gsLst>
            <a:lin ang="8100000" scaled="0"/>
          </a:gradFill>
          <a:ln w="3302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14457" y="5244378"/>
            <a:ext cx="533386" cy="36974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476438" y="5238749"/>
            <a:ext cx="7248343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SLiMS 9 Bulian: Teman Terbaik Pustakawan!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43851" y="5180734"/>
            <a:ext cx="533386" cy="497031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3762280" y="6343650"/>
            <a:ext cx="4657608" cy="761999"/>
          </a:xfrm>
          <a:prstGeom prst="roundRect">
            <a:avLst>
              <a:gd name="adj" fmla="val 249975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9469" y="6590704"/>
            <a:ext cx="380990" cy="26789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52856" y="6553199"/>
            <a:ext cx="3209844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794" b="1">
                <a:solidFill>
                  <a:srgbClr val="FFFFFF"/>
                </a:solidFill>
                <a:latin typeface="PingFang SC"/>
              </a:rPr>
              <a:t>Ayo Mulai Pakai SLiMS!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F172A">
                  <a:alpha val="85000"/>
                </a:srgbClr>
              </a:gs>
              <a:gs pos="50000">
                <a:srgbClr val="134E4A">
                  <a:alpha val="75000"/>
                </a:srgbClr>
              </a:gs>
              <a:gs pos="100000">
                <a:srgbClr val="064E3B">
                  <a:alpha val="70000"/>
                </a:srgbClr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5000"/>
            </a:srgbClr>
          </a:solidFill>
          <a:ln w="24765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09584" y="200025"/>
            <a:ext cx="5010024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Mengapa Perlu Sistem Digital?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72005" y="238124"/>
            <a:ext cx="2104972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Why Digital System?</a:t>
            </a:r>
          </a:p>
        </p:txBody>
      </p:sp>
      <p:sp>
        <p:nvSpPr>
          <p:cNvPr id="39" name="Rounded Rectangle 3">
            <a:extLst>
              <a:ext uri="{FF2B5EF4-FFF2-40B4-BE49-F238E27FC236}">
                <a16:creationId xmlns:a16="http://schemas.microsoft.com/office/drawing/2014/main" id="{23D51153-6313-1255-856D-EF328910C702}"/>
              </a:ext>
            </a:extLst>
          </p:cNvPr>
          <p:cNvSpPr/>
          <p:nvPr/>
        </p:nvSpPr>
        <p:spPr>
          <a:xfrm>
            <a:off x="1425207" y="1063502"/>
            <a:ext cx="3976909" cy="2508082"/>
          </a:xfrm>
          <a:prstGeom prst="roundRect">
            <a:avLst>
              <a:gd name="adj" fmla="val 8121"/>
            </a:avLst>
          </a:prstGeom>
          <a:solidFill>
            <a:srgbClr val="FFFFFF"/>
          </a:solidFill>
          <a:ln w="1651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4">
            <a:extLst>
              <a:ext uri="{FF2B5EF4-FFF2-40B4-BE49-F238E27FC236}">
                <a16:creationId xmlns:a16="http://schemas.microsoft.com/office/drawing/2014/main" id="{25685F95-CFE2-D7CD-D00B-0C8C3A98D1F0}"/>
              </a:ext>
            </a:extLst>
          </p:cNvPr>
          <p:cNvSpPr/>
          <p:nvPr/>
        </p:nvSpPr>
        <p:spPr>
          <a:xfrm>
            <a:off x="2913742" y="947125"/>
            <a:ext cx="681756" cy="611106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1" name="Picture 40" descr="image.png">
            <a:extLst>
              <a:ext uri="{FF2B5EF4-FFF2-40B4-BE49-F238E27FC236}">
                <a16:creationId xmlns:a16="http://schemas.microsoft.com/office/drawing/2014/main" id="{DB897964-C9F8-1ABC-2586-D0C191C484F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2785" y="1104024"/>
            <a:ext cx="340877" cy="287061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CCDD679-2109-7BDF-E118-A1D39D815078}"/>
              </a:ext>
            </a:extLst>
          </p:cNvPr>
          <p:cNvSpPr txBox="1"/>
          <p:nvPr/>
        </p:nvSpPr>
        <p:spPr>
          <a:xfrm>
            <a:off x="1769481" y="1625173"/>
            <a:ext cx="3380373" cy="3928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1560"/>
              </a:spcAft>
            </a:pPr>
            <a:r>
              <a:rPr sz="1794" b="1" dirty="0" err="1">
                <a:solidFill>
                  <a:srgbClr val="2E5C55"/>
                </a:solidFill>
                <a:latin typeface="PingFang SC"/>
              </a:rPr>
              <a:t>Koleksi</a:t>
            </a:r>
            <a:r>
              <a:rPr sz="1794" b="1" dirty="0">
                <a:solidFill>
                  <a:srgbClr val="2E5C55"/>
                </a:solidFill>
                <a:latin typeface="PingFang SC"/>
              </a:rPr>
              <a:t> Rapi</a:t>
            </a:r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8951D903-B54E-1EC1-C764-B630FD04632B}"/>
              </a:ext>
            </a:extLst>
          </p:cNvPr>
          <p:cNvSpPr/>
          <p:nvPr/>
        </p:nvSpPr>
        <p:spPr>
          <a:xfrm>
            <a:off x="1702395" y="2359078"/>
            <a:ext cx="56813" cy="50925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EA269D-66CC-18FB-3417-5D5AB76F77BC}"/>
              </a:ext>
            </a:extLst>
          </p:cNvPr>
          <p:cNvSpPr txBox="1"/>
          <p:nvPr/>
        </p:nvSpPr>
        <p:spPr>
          <a:xfrm>
            <a:off x="1888181" y="2156497"/>
            <a:ext cx="3079747" cy="3477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 err="1">
                <a:solidFill>
                  <a:srgbClr val="4B5563"/>
                </a:solidFill>
                <a:latin typeface="Helvetica Neue"/>
              </a:rPr>
              <a:t>Ribuan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buku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terkontrol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datanya</a:t>
            </a:r>
            <a:endParaRPr sz="1196" b="0" dirty="0">
              <a:solidFill>
                <a:srgbClr val="4B5563"/>
              </a:solidFill>
              <a:latin typeface="Helvetica Neue"/>
            </a:endParaRPr>
          </a:p>
        </p:txBody>
      </p:sp>
      <p:sp>
        <p:nvSpPr>
          <p:cNvPr id="45" name="Rounded Rectangle 9">
            <a:extLst>
              <a:ext uri="{FF2B5EF4-FFF2-40B4-BE49-F238E27FC236}">
                <a16:creationId xmlns:a16="http://schemas.microsoft.com/office/drawing/2014/main" id="{75B6B2EE-E938-1987-6FDF-825305B56369}"/>
              </a:ext>
            </a:extLst>
          </p:cNvPr>
          <p:cNvSpPr/>
          <p:nvPr/>
        </p:nvSpPr>
        <p:spPr>
          <a:xfrm>
            <a:off x="1702395" y="2825802"/>
            <a:ext cx="56813" cy="50925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0BCC492-6AB5-69B8-A485-FE7C7EFB4316}"/>
              </a:ext>
            </a:extLst>
          </p:cNvPr>
          <p:cNvSpPr txBox="1"/>
          <p:nvPr/>
        </p:nvSpPr>
        <p:spPr>
          <a:xfrm>
            <a:off x="1891115" y="2623221"/>
            <a:ext cx="2813869" cy="3477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 err="1">
                <a:solidFill>
                  <a:srgbClr val="4B5563"/>
                </a:solidFill>
                <a:latin typeface="Helvetica Neue"/>
              </a:rPr>
              <a:t>Pengelolaan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lebih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sistematis</a:t>
            </a:r>
            <a:endParaRPr sz="1196" b="0" dirty="0">
              <a:solidFill>
                <a:srgbClr val="4B5563"/>
              </a:solidFill>
              <a:latin typeface="Helvetica Neue"/>
            </a:endParaRPr>
          </a:p>
        </p:txBody>
      </p:sp>
      <p:sp>
        <p:nvSpPr>
          <p:cNvPr id="47" name="Rounded Rectangle 11">
            <a:extLst>
              <a:ext uri="{FF2B5EF4-FFF2-40B4-BE49-F238E27FC236}">
                <a16:creationId xmlns:a16="http://schemas.microsoft.com/office/drawing/2014/main" id="{C240A2B3-D799-6ADC-7CF7-60C46E27EA0D}"/>
              </a:ext>
            </a:extLst>
          </p:cNvPr>
          <p:cNvSpPr/>
          <p:nvPr/>
        </p:nvSpPr>
        <p:spPr>
          <a:xfrm>
            <a:off x="1702395" y="3283002"/>
            <a:ext cx="56813" cy="50925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4958ADD-6424-6646-8FC4-073442C9A71A}"/>
              </a:ext>
            </a:extLst>
          </p:cNvPr>
          <p:cNvSpPr txBox="1"/>
          <p:nvPr/>
        </p:nvSpPr>
        <p:spPr>
          <a:xfrm>
            <a:off x="1895496" y="3080422"/>
            <a:ext cx="2559071" cy="3477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 err="1">
                <a:solidFill>
                  <a:srgbClr val="4B5563"/>
                </a:solidFill>
                <a:latin typeface="Helvetica Neue"/>
              </a:rPr>
              <a:t>Informasi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tersimpan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aman</a:t>
            </a:r>
            <a:endParaRPr sz="1196" b="0" dirty="0">
              <a:solidFill>
                <a:srgbClr val="4B5563"/>
              </a:solidFill>
              <a:latin typeface="Helvetica Neue"/>
            </a:endParaRPr>
          </a:p>
        </p:txBody>
      </p:sp>
      <p:sp>
        <p:nvSpPr>
          <p:cNvPr id="49" name="Rounded Rectangle 13">
            <a:extLst>
              <a:ext uri="{FF2B5EF4-FFF2-40B4-BE49-F238E27FC236}">
                <a16:creationId xmlns:a16="http://schemas.microsoft.com/office/drawing/2014/main" id="{25B1C518-3ABD-F095-F4D9-AAA319057479}"/>
              </a:ext>
            </a:extLst>
          </p:cNvPr>
          <p:cNvSpPr/>
          <p:nvPr/>
        </p:nvSpPr>
        <p:spPr>
          <a:xfrm>
            <a:off x="7014971" y="1063502"/>
            <a:ext cx="3976909" cy="2508082"/>
          </a:xfrm>
          <a:prstGeom prst="roundRect">
            <a:avLst>
              <a:gd name="adj" fmla="val 8121"/>
            </a:avLst>
          </a:prstGeom>
          <a:solidFill>
            <a:srgbClr val="FFFFFF"/>
          </a:solidFill>
          <a:ln w="1651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E5F8556D-617F-9546-67FE-F104AE871859}"/>
              </a:ext>
            </a:extLst>
          </p:cNvPr>
          <p:cNvSpPr/>
          <p:nvPr/>
        </p:nvSpPr>
        <p:spPr>
          <a:xfrm>
            <a:off x="8552401" y="947125"/>
            <a:ext cx="681756" cy="611106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1" name="Picture 50" descr="image.png">
            <a:extLst>
              <a:ext uri="{FF2B5EF4-FFF2-40B4-BE49-F238E27FC236}">
                <a16:creationId xmlns:a16="http://schemas.microsoft.com/office/drawing/2014/main" id="{7D4A0B9E-AB9E-2C51-D682-73ED4884501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11444" y="1104024"/>
            <a:ext cx="340877" cy="287061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26EAFB97-662B-F402-7976-D04797EB3EA8}"/>
              </a:ext>
            </a:extLst>
          </p:cNvPr>
          <p:cNvSpPr txBox="1"/>
          <p:nvPr/>
        </p:nvSpPr>
        <p:spPr>
          <a:xfrm>
            <a:off x="7293299" y="1634595"/>
            <a:ext cx="3380373" cy="3928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1560"/>
              </a:spcAft>
            </a:pPr>
            <a:r>
              <a:rPr sz="1794" b="1" dirty="0" err="1">
                <a:solidFill>
                  <a:srgbClr val="2E5C55"/>
                </a:solidFill>
                <a:latin typeface="PingFang SC"/>
              </a:rPr>
              <a:t>Layanan</a:t>
            </a:r>
            <a:r>
              <a:rPr sz="1794" b="1" dirty="0">
                <a:solidFill>
                  <a:srgbClr val="2E5C55"/>
                </a:solidFill>
                <a:latin typeface="PingFang SC"/>
              </a:rPr>
              <a:t> </a:t>
            </a:r>
            <a:r>
              <a:rPr sz="1794" b="1" dirty="0" err="1">
                <a:solidFill>
                  <a:srgbClr val="2E5C55"/>
                </a:solidFill>
                <a:latin typeface="PingFang SC"/>
              </a:rPr>
              <a:t>Cepat</a:t>
            </a:r>
            <a:endParaRPr sz="1794" b="1" dirty="0">
              <a:solidFill>
                <a:srgbClr val="2E5C55"/>
              </a:solidFill>
              <a:latin typeface="PingFang SC"/>
            </a:endParaRPr>
          </a:p>
        </p:txBody>
      </p:sp>
      <p:sp>
        <p:nvSpPr>
          <p:cNvPr id="53" name="Rounded Rectangle 17">
            <a:extLst>
              <a:ext uri="{FF2B5EF4-FFF2-40B4-BE49-F238E27FC236}">
                <a16:creationId xmlns:a16="http://schemas.microsoft.com/office/drawing/2014/main" id="{C1C39260-F31A-FD42-787B-B4AEDECBC925}"/>
              </a:ext>
            </a:extLst>
          </p:cNvPr>
          <p:cNvSpPr/>
          <p:nvPr/>
        </p:nvSpPr>
        <p:spPr>
          <a:xfrm>
            <a:off x="7331626" y="2293094"/>
            <a:ext cx="56813" cy="50925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07818F6-2BFA-0EDA-1CB5-A2221A84203E}"/>
              </a:ext>
            </a:extLst>
          </p:cNvPr>
          <p:cNvSpPr txBox="1"/>
          <p:nvPr/>
        </p:nvSpPr>
        <p:spPr>
          <a:xfrm>
            <a:off x="7556603" y="2137646"/>
            <a:ext cx="2073479" cy="3477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 err="1">
                <a:solidFill>
                  <a:srgbClr val="4B5563"/>
                </a:solidFill>
                <a:latin typeface="Helvetica Neue"/>
              </a:rPr>
              <a:t>Pinjam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&amp;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kembali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tinggal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klik</a:t>
            </a:r>
            <a:endParaRPr sz="1196" b="0" dirty="0">
              <a:solidFill>
                <a:srgbClr val="4B5563"/>
              </a:solidFill>
              <a:latin typeface="Helvetica Neue"/>
            </a:endParaRPr>
          </a:p>
        </p:txBody>
      </p:sp>
      <p:sp>
        <p:nvSpPr>
          <p:cNvPr id="55" name="Rounded Rectangle 19">
            <a:extLst>
              <a:ext uri="{FF2B5EF4-FFF2-40B4-BE49-F238E27FC236}">
                <a16:creationId xmlns:a16="http://schemas.microsoft.com/office/drawing/2014/main" id="{C8037039-83BA-8CFF-7BA7-8D7E7980DBFD}"/>
              </a:ext>
            </a:extLst>
          </p:cNvPr>
          <p:cNvSpPr/>
          <p:nvPr/>
        </p:nvSpPr>
        <p:spPr>
          <a:xfrm>
            <a:off x="7331626" y="2759818"/>
            <a:ext cx="56813" cy="50925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04ACE39-8FA2-47C4-99E0-3AABDBBCB31D}"/>
              </a:ext>
            </a:extLst>
          </p:cNvPr>
          <p:cNvSpPr txBox="1"/>
          <p:nvPr/>
        </p:nvSpPr>
        <p:spPr>
          <a:xfrm>
            <a:off x="7563949" y="2566663"/>
            <a:ext cx="2324766" cy="3477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 err="1">
                <a:solidFill>
                  <a:srgbClr val="4B5563"/>
                </a:solidFill>
                <a:latin typeface="Helvetica Neue"/>
              </a:rPr>
              <a:t>Antrian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lebih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singkat</a:t>
            </a:r>
            <a:endParaRPr sz="1196" b="0" dirty="0">
              <a:solidFill>
                <a:srgbClr val="4B5563"/>
              </a:solidFill>
              <a:latin typeface="Helvetica Neue"/>
            </a:endParaRPr>
          </a:p>
        </p:txBody>
      </p:sp>
      <p:sp>
        <p:nvSpPr>
          <p:cNvPr id="57" name="Rounded Rectangle 21">
            <a:extLst>
              <a:ext uri="{FF2B5EF4-FFF2-40B4-BE49-F238E27FC236}">
                <a16:creationId xmlns:a16="http://schemas.microsoft.com/office/drawing/2014/main" id="{D3927CFA-B418-2B64-58E0-EA8FF4A19805}"/>
              </a:ext>
            </a:extLst>
          </p:cNvPr>
          <p:cNvSpPr/>
          <p:nvPr/>
        </p:nvSpPr>
        <p:spPr>
          <a:xfrm>
            <a:off x="7331626" y="3217018"/>
            <a:ext cx="56813" cy="50925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22BC4C9-1D55-938E-DB66-DFCF0B040F67}"/>
              </a:ext>
            </a:extLst>
          </p:cNvPr>
          <p:cNvSpPr txBox="1"/>
          <p:nvPr/>
        </p:nvSpPr>
        <p:spPr>
          <a:xfrm>
            <a:off x="7571111" y="3005010"/>
            <a:ext cx="2473751" cy="3477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 err="1">
                <a:solidFill>
                  <a:srgbClr val="4B5563"/>
                </a:solidFill>
                <a:latin typeface="Helvetica Neue"/>
              </a:rPr>
              <a:t>Pelayanan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efisien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&amp; modern</a:t>
            </a:r>
          </a:p>
        </p:txBody>
      </p:sp>
      <p:sp>
        <p:nvSpPr>
          <p:cNvPr id="59" name="Rounded Rectangle 23">
            <a:extLst>
              <a:ext uri="{FF2B5EF4-FFF2-40B4-BE49-F238E27FC236}">
                <a16:creationId xmlns:a16="http://schemas.microsoft.com/office/drawing/2014/main" id="{89BC5EF8-5E79-D34B-2787-838BE7436675}"/>
              </a:ext>
            </a:extLst>
          </p:cNvPr>
          <p:cNvSpPr/>
          <p:nvPr/>
        </p:nvSpPr>
        <p:spPr>
          <a:xfrm>
            <a:off x="1376312" y="4074679"/>
            <a:ext cx="3976909" cy="2508082"/>
          </a:xfrm>
          <a:prstGeom prst="roundRect">
            <a:avLst>
              <a:gd name="adj" fmla="val 8121"/>
            </a:avLst>
          </a:prstGeom>
          <a:solidFill>
            <a:srgbClr val="FFFFFF"/>
          </a:solidFill>
          <a:ln w="1651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ounded Rectangle 24">
            <a:extLst>
              <a:ext uri="{FF2B5EF4-FFF2-40B4-BE49-F238E27FC236}">
                <a16:creationId xmlns:a16="http://schemas.microsoft.com/office/drawing/2014/main" id="{4245B4C7-8797-46C0-EF52-9C1B69902646}"/>
              </a:ext>
            </a:extLst>
          </p:cNvPr>
          <p:cNvSpPr/>
          <p:nvPr/>
        </p:nvSpPr>
        <p:spPr>
          <a:xfrm>
            <a:off x="2913742" y="3958302"/>
            <a:ext cx="681756" cy="611106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5CC8BC"/>
              </a:gs>
              <a:gs pos="100000">
                <a:srgbClr val="6DD5C9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1" name="Picture 60" descr="image.png">
            <a:extLst>
              <a:ext uri="{FF2B5EF4-FFF2-40B4-BE49-F238E27FC236}">
                <a16:creationId xmlns:a16="http://schemas.microsoft.com/office/drawing/2014/main" id="{52476BA6-6163-BEAD-414A-D8DA5943E77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2785" y="4130895"/>
            <a:ext cx="340877" cy="253422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144478DC-6546-ACF0-1B50-0F0ED6509659}"/>
              </a:ext>
            </a:extLst>
          </p:cNvPr>
          <p:cNvSpPr txBox="1"/>
          <p:nvPr/>
        </p:nvSpPr>
        <p:spPr>
          <a:xfrm>
            <a:off x="1654640" y="4683479"/>
            <a:ext cx="3380373" cy="3928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1560"/>
              </a:spcAft>
            </a:pPr>
            <a:r>
              <a:rPr sz="1794" b="1">
                <a:solidFill>
                  <a:srgbClr val="2E5C55"/>
                </a:solidFill>
                <a:latin typeface="PingFang SC"/>
              </a:rPr>
              <a:t>Pencarian Mudah</a:t>
            </a:r>
          </a:p>
        </p:txBody>
      </p:sp>
      <p:sp>
        <p:nvSpPr>
          <p:cNvPr id="63" name="Rounded Rectangle 27">
            <a:extLst>
              <a:ext uri="{FF2B5EF4-FFF2-40B4-BE49-F238E27FC236}">
                <a16:creationId xmlns:a16="http://schemas.microsoft.com/office/drawing/2014/main" id="{CF68848E-7C9D-B062-3004-0C08CAB088C4}"/>
              </a:ext>
            </a:extLst>
          </p:cNvPr>
          <p:cNvSpPr/>
          <p:nvPr/>
        </p:nvSpPr>
        <p:spPr>
          <a:xfrm>
            <a:off x="1787235" y="5455094"/>
            <a:ext cx="56813" cy="50925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0FF584C-8D2A-4119-89F1-F542451E1252}"/>
              </a:ext>
            </a:extLst>
          </p:cNvPr>
          <p:cNvSpPr txBox="1"/>
          <p:nvPr/>
        </p:nvSpPr>
        <p:spPr>
          <a:xfrm>
            <a:off x="1982479" y="5299651"/>
            <a:ext cx="2570663" cy="3477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4B5563"/>
                </a:solidFill>
                <a:latin typeface="Helvetica Neue"/>
              </a:rPr>
              <a:t>Cari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buku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tanpa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bongkar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rak</a:t>
            </a:r>
            <a:endParaRPr sz="1196" b="0" dirty="0">
              <a:solidFill>
                <a:srgbClr val="4B5563"/>
              </a:solidFill>
              <a:latin typeface="Helvetica Neue"/>
            </a:endParaRPr>
          </a:p>
        </p:txBody>
      </p:sp>
      <p:sp>
        <p:nvSpPr>
          <p:cNvPr id="65" name="Rounded Rectangle 29">
            <a:extLst>
              <a:ext uri="{FF2B5EF4-FFF2-40B4-BE49-F238E27FC236}">
                <a16:creationId xmlns:a16="http://schemas.microsoft.com/office/drawing/2014/main" id="{540CEBAF-6E88-5208-BC75-C9360F48609E}"/>
              </a:ext>
            </a:extLst>
          </p:cNvPr>
          <p:cNvSpPr/>
          <p:nvPr/>
        </p:nvSpPr>
        <p:spPr>
          <a:xfrm>
            <a:off x="1787235" y="5921820"/>
            <a:ext cx="56813" cy="50925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7DA6D35-07F2-A551-D096-30FEC48E0860}"/>
              </a:ext>
            </a:extLst>
          </p:cNvPr>
          <p:cNvSpPr txBox="1"/>
          <p:nvPr/>
        </p:nvSpPr>
        <p:spPr>
          <a:xfrm>
            <a:off x="1985386" y="5738094"/>
            <a:ext cx="2570663" cy="3477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4B5563"/>
                </a:solidFill>
                <a:latin typeface="Helvetica Neue"/>
              </a:rPr>
              <a:t>Akses via HP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atau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komputer</a:t>
            </a:r>
            <a:endParaRPr sz="1196" b="0" dirty="0">
              <a:solidFill>
                <a:srgbClr val="4B5563"/>
              </a:solidFill>
              <a:latin typeface="Helvetica Neue"/>
            </a:endParaRPr>
          </a:p>
        </p:txBody>
      </p:sp>
      <p:sp>
        <p:nvSpPr>
          <p:cNvPr id="67" name="Rounded Rectangle 33">
            <a:extLst>
              <a:ext uri="{FF2B5EF4-FFF2-40B4-BE49-F238E27FC236}">
                <a16:creationId xmlns:a16="http://schemas.microsoft.com/office/drawing/2014/main" id="{FC6B8413-02F4-CF04-DAE6-2ED69E1DBDA9}"/>
              </a:ext>
            </a:extLst>
          </p:cNvPr>
          <p:cNvSpPr/>
          <p:nvPr/>
        </p:nvSpPr>
        <p:spPr>
          <a:xfrm>
            <a:off x="7014971" y="4074679"/>
            <a:ext cx="3976909" cy="2508082"/>
          </a:xfrm>
          <a:prstGeom prst="roundRect">
            <a:avLst>
              <a:gd name="adj" fmla="val 8121"/>
            </a:avLst>
          </a:prstGeom>
          <a:solidFill>
            <a:srgbClr val="FFFFFF"/>
          </a:solidFill>
          <a:ln w="1651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Rounded Rectangle 34">
            <a:extLst>
              <a:ext uri="{FF2B5EF4-FFF2-40B4-BE49-F238E27FC236}">
                <a16:creationId xmlns:a16="http://schemas.microsoft.com/office/drawing/2014/main" id="{A48DF8FB-9BCC-55E6-1EE6-5FE1A2685D9F}"/>
              </a:ext>
            </a:extLst>
          </p:cNvPr>
          <p:cNvSpPr/>
          <p:nvPr/>
        </p:nvSpPr>
        <p:spPr>
          <a:xfrm>
            <a:off x="8552401" y="3958302"/>
            <a:ext cx="681756" cy="611106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9" name="Picture 68" descr="image.png">
            <a:extLst>
              <a:ext uri="{FF2B5EF4-FFF2-40B4-BE49-F238E27FC236}">
                <a16:creationId xmlns:a16="http://schemas.microsoft.com/office/drawing/2014/main" id="{1F9E951E-B24B-E227-54FD-854CDA662A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11444" y="4127757"/>
            <a:ext cx="340877" cy="260149"/>
          </a:xfrm>
          <a:prstGeom prst="rect">
            <a:avLst/>
          </a:prstGeom>
        </p:spPr>
      </p:pic>
      <p:sp>
        <p:nvSpPr>
          <p:cNvPr id="70" name="Rounded Rectangle 37">
            <a:extLst>
              <a:ext uri="{FF2B5EF4-FFF2-40B4-BE49-F238E27FC236}">
                <a16:creationId xmlns:a16="http://schemas.microsoft.com/office/drawing/2014/main" id="{2F63741E-87D3-036D-2CD2-A2A36D2A2EFC}"/>
              </a:ext>
            </a:extLst>
          </p:cNvPr>
          <p:cNvSpPr/>
          <p:nvPr/>
        </p:nvSpPr>
        <p:spPr>
          <a:xfrm>
            <a:off x="7350475" y="5521084"/>
            <a:ext cx="56813" cy="50925"/>
          </a:xfrm>
          <a:prstGeom prst="roundRect">
            <a:avLst>
              <a:gd name="adj" fmla="val 249975000"/>
            </a:avLst>
          </a:prstGeom>
          <a:solidFill>
            <a:srgbClr val="FF9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94E501E-9068-F7D6-468E-04B9AC2256A4}"/>
              </a:ext>
            </a:extLst>
          </p:cNvPr>
          <p:cNvSpPr txBox="1"/>
          <p:nvPr/>
        </p:nvSpPr>
        <p:spPr>
          <a:xfrm>
            <a:off x="7293299" y="4683479"/>
            <a:ext cx="3380373" cy="3928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1560"/>
              </a:spcAft>
            </a:pPr>
            <a:r>
              <a:rPr sz="1794" b="1" dirty="0" err="1">
                <a:solidFill>
                  <a:srgbClr val="2E5C55"/>
                </a:solidFill>
                <a:latin typeface="PingFang SC"/>
              </a:rPr>
              <a:t>Laporan</a:t>
            </a:r>
            <a:r>
              <a:rPr sz="1794" b="1" dirty="0">
                <a:solidFill>
                  <a:srgbClr val="2E5C55"/>
                </a:solidFill>
                <a:latin typeface="PingFang SC"/>
              </a:rPr>
              <a:t> </a:t>
            </a:r>
            <a:r>
              <a:rPr sz="1794" b="1" dirty="0" err="1">
                <a:solidFill>
                  <a:srgbClr val="2E5C55"/>
                </a:solidFill>
                <a:latin typeface="PingFang SC"/>
              </a:rPr>
              <a:t>Otomatis</a:t>
            </a:r>
            <a:endParaRPr sz="1794" b="1" dirty="0">
              <a:solidFill>
                <a:srgbClr val="2E5C55"/>
              </a:solidFill>
              <a:latin typeface="PingFang SC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1AAC42D-DC61-58FE-0487-27F641251792}"/>
              </a:ext>
            </a:extLst>
          </p:cNvPr>
          <p:cNvSpPr txBox="1"/>
          <p:nvPr/>
        </p:nvSpPr>
        <p:spPr>
          <a:xfrm>
            <a:off x="7578386" y="5337359"/>
            <a:ext cx="2280466" cy="3477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>
                <a:solidFill>
                  <a:srgbClr val="4B5563"/>
                </a:solidFill>
                <a:latin typeface="Helvetica Neue"/>
              </a:rPr>
              <a:t>Tidak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perlu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hitung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manual</a:t>
            </a:r>
          </a:p>
        </p:txBody>
      </p:sp>
      <p:sp>
        <p:nvSpPr>
          <p:cNvPr id="73" name="Rounded Rectangle 39">
            <a:extLst>
              <a:ext uri="{FF2B5EF4-FFF2-40B4-BE49-F238E27FC236}">
                <a16:creationId xmlns:a16="http://schemas.microsoft.com/office/drawing/2014/main" id="{4F5FD499-5C1D-9551-DD81-99E218D642A1}"/>
              </a:ext>
            </a:extLst>
          </p:cNvPr>
          <p:cNvSpPr/>
          <p:nvPr/>
        </p:nvSpPr>
        <p:spPr>
          <a:xfrm>
            <a:off x="7350475" y="5987810"/>
            <a:ext cx="56813" cy="50925"/>
          </a:xfrm>
          <a:prstGeom prst="roundRect">
            <a:avLst>
              <a:gd name="adj" fmla="val 249975000"/>
            </a:avLst>
          </a:prstGeom>
          <a:solidFill>
            <a:srgbClr val="FF9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9BDA638-D53A-87BB-1482-75A7000DE882}"/>
              </a:ext>
            </a:extLst>
          </p:cNvPr>
          <p:cNvSpPr txBox="1"/>
          <p:nvPr/>
        </p:nvSpPr>
        <p:spPr>
          <a:xfrm>
            <a:off x="7582767" y="5804083"/>
            <a:ext cx="2051424" cy="3477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 dirty="0" err="1">
                <a:solidFill>
                  <a:srgbClr val="4B5563"/>
                </a:solidFill>
                <a:latin typeface="Helvetica Neue"/>
              </a:rPr>
              <a:t>Statistik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tersedia</a:t>
            </a:r>
            <a:r>
              <a:rPr sz="1196" b="0" dirty="0">
                <a:solidFill>
                  <a:srgbClr val="4B5563"/>
                </a:solidFill>
                <a:latin typeface="Helvetica Neue"/>
              </a:rPr>
              <a:t> </a:t>
            </a:r>
            <a:r>
              <a:rPr sz="1196" b="0" dirty="0" err="1">
                <a:solidFill>
                  <a:srgbClr val="4B5563"/>
                </a:solidFill>
                <a:latin typeface="Helvetica Neue"/>
              </a:rPr>
              <a:t>instan</a:t>
            </a:r>
            <a:endParaRPr sz="1196" b="0" dirty="0">
              <a:solidFill>
                <a:srgbClr val="4B5563"/>
              </a:solidFill>
              <a:latin typeface="Helvetica Neue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F172A">
                  <a:alpha val="80000"/>
                </a:srgbClr>
              </a:gs>
              <a:gs pos="50000">
                <a:srgbClr val="134E4A">
                  <a:alpha val="70000"/>
                </a:srgbClr>
              </a:gs>
              <a:gs pos="100000">
                <a:srgbClr val="064E3B">
                  <a:alpha val="65000"/>
                </a:srgbClr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2000"/>
            </a:srgbClr>
          </a:solidFill>
          <a:ln w="24765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09584" y="200025"/>
            <a:ext cx="5181470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Apa itu Otomasi Perpustakaan?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451" y="238124"/>
            <a:ext cx="1904952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Library Automation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09584" y="923925"/>
            <a:ext cx="714035" cy="713543"/>
          </a:xfrm>
          <a:prstGeom prst="roundRect">
            <a:avLst>
              <a:gd name="adj" fmla="val 40000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30" y="1168717"/>
            <a:ext cx="392719" cy="2552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62060" y="926172"/>
            <a:ext cx="1320966" cy="3928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520"/>
              </a:spcAft>
            </a:pPr>
            <a:r>
              <a:rPr sz="1794" b="1">
                <a:solidFill>
                  <a:srgbClr val="FFFFFF"/>
                </a:solidFill>
                <a:latin typeface="PingFang SC"/>
              </a:rPr>
              <a:t>Manual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62060" y="1348322"/>
            <a:ext cx="1320966" cy="31534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A8E6CF"/>
                </a:solidFill>
                <a:latin typeface="Helvetica Neue"/>
              </a:rPr>
              <a:t>Traditional Method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09585" y="1952624"/>
            <a:ext cx="3971826" cy="1373571"/>
          </a:xfrm>
          <a:prstGeom prst="roundRect">
            <a:avLst>
              <a:gd name="adj" fmla="val 20779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 Same Side Corner Rectangle 11"/>
          <p:cNvSpPr/>
          <p:nvPr/>
        </p:nvSpPr>
        <p:spPr>
          <a:xfrm rot="16200000">
            <a:off x="-15315" y="2577523"/>
            <a:ext cx="1373571" cy="12377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9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14377" y="2213204"/>
            <a:ext cx="3436299" cy="88633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2E5C55"/>
                </a:solidFill>
                <a:latin typeface="Helvetica Neue"/>
              </a:rPr>
              <a:t>Tulis di buku besar</a:t>
            </a:r>
            <a:r>
              <a:rPr sz="1104"/>
              <a:t>
</a:t>
            </a:r>
            <a:r>
              <a:rPr sz="1196" b="0">
                <a:solidFill>
                  <a:srgbClr val="2E5C55"/>
                </a:solidFill>
                <a:latin typeface="Helvetica Neue"/>
              </a:rPr>
              <a:t>Pencatatan manual</a:t>
            </a:r>
            <a:r>
              <a:rPr sz="1104"/>
              <a:t>
</a:t>
            </a:r>
            <a:r>
              <a:rPr sz="1196" b="0">
                <a:solidFill>
                  <a:srgbClr val="2E5C55"/>
                </a:solidFill>
                <a:latin typeface="Helvetica Neue"/>
              </a:rPr>
              <a:t>Proses lambat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19289" y="3486149"/>
            <a:ext cx="609584" cy="609600"/>
          </a:xfrm>
          <a:prstGeom prst="roundRect">
            <a:avLst>
              <a:gd name="adj" fmla="val 31246875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52636" y="3669752"/>
            <a:ext cx="342891" cy="242394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09584" y="4298950"/>
            <a:ext cx="720885" cy="762000"/>
          </a:xfrm>
          <a:prstGeom prst="roundRect">
            <a:avLst>
              <a:gd name="adj" fmla="val 400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1030" y="4533265"/>
            <a:ext cx="419089" cy="29337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62060" y="4312100"/>
            <a:ext cx="1171439" cy="3928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520"/>
              </a:spcAft>
            </a:pPr>
            <a:r>
              <a:rPr sz="1794" b="1">
                <a:solidFill>
                  <a:srgbClr val="FFFFFF"/>
                </a:solidFill>
                <a:latin typeface="PingFang SC"/>
              </a:rPr>
              <a:t>Otomatis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62060" y="4731828"/>
            <a:ext cx="1171439" cy="31534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A8E6CF"/>
                </a:solidFill>
                <a:latin typeface="Helvetica Neue"/>
              </a:rPr>
              <a:t>Digital System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9584" y="5327650"/>
            <a:ext cx="4009925" cy="1466850"/>
          </a:xfrm>
          <a:prstGeom prst="roundRect">
            <a:avLst>
              <a:gd name="adj" fmla="val 20779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 Same Side Corner Rectangle 20"/>
          <p:cNvSpPr/>
          <p:nvPr/>
        </p:nvSpPr>
        <p:spPr>
          <a:xfrm rot="16200000">
            <a:off x="-61361" y="5998595"/>
            <a:ext cx="1466852" cy="12495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14377" y="5617908"/>
            <a:ext cx="3469261" cy="886333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2E5C55"/>
                </a:solidFill>
                <a:latin typeface="Helvetica Neue"/>
              </a:rPr>
              <a:t>Pakai komputer</a:t>
            </a:r>
            <a:r>
              <a:rPr sz="1104"/>
              <a:t>
</a:t>
            </a:r>
            <a:r>
              <a:rPr sz="1196" b="0">
                <a:solidFill>
                  <a:srgbClr val="2E5C55"/>
                </a:solidFill>
                <a:latin typeface="Helvetica Neue"/>
              </a:rPr>
              <a:t>Sistem terintegrasi</a:t>
            </a:r>
            <a:r>
              <a:rPr sz="1104"/>
              <a:t>
</a:t>
            </a:r>
            <a:r>
              <a:rPr sz="1196" b="0">
                <a:solidFill>
                  <a:srgbClr val="2E5C55"/>
                </a:solidFill>
                <a:latin typeface="Helvetica Neue"/>
              </a:rPr>
              <a:t>Proses cepat &amp; akurat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29094" y="1714500"/>
            <a:ext cx="6353016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2080"/>
              </a:spcAft>
            </a:pPr>
            <a:r>
              <a:rPr sz="1794" b="1">
                <a:solidFill>
                  <a:srgbClr val="FFFFFF"/>
                </a:solidFill>
                <a:latin typeface="PingFang SC"/>
              </a:rPr>
              <a:t>Yang Diurus Jadi Lebih Mudah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229094" y="2362199"/>
            <a:ext cx="3066973" cy="1676400"/>
          </a:xfrm>
          <a:prstGeom prst="roundRect">
            <a:avLst>
              <a:gd name="adj" fmla="val 18181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5514837" y="2647949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48183" y="2807904"/>
            <a:ext cx="342891" cy="28969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314917" y="2647949"/>
            <a:ext cx="169540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Daftar Buku Baru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14917" y="2990849"/>
            <a:ext cx="1695407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Input data koleksi secara digital dan terstruktur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515137" y="2362199"/>
            <a:ext cx="3066973" cy="1676400"/>
          </a:xfrm>
          <a:prstGeom prst="roundRect">
            <a:avLst>
              <a:gd name="adj" fmla="val 18181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8800879" y="2647949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34226" y="2846332"/>
            <a:ext cx="342891" cy="21283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600959" y="2647949"/>
            <a:ext cx="1695407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Kelola Data Anggota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00959" y="3257550"/>
            <a:ext cx="1695407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Pengelolaan informasi anggota terpusat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229094" y="4267199"/>
            <a:ext cx="3066973" cy="1676400"/>
          </a:xfrm>
          <a:prstGeom prst="roundRect">
            <a:avLst>
              <a:gd name="adj" fmla="val 18181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ed Rectangle 34"/>
          <p:cNvSpPr/>
          <p:nvPr/>
        </p:nvSpPr>
        <p:spPr>
          <a:xfrm>
            <a:off x="5514837" y="4552949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5CC8BC"/>
              </a:gs>
              <a:gs pos="100000">
                <a:srgbClr val="6DD5C9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48183" y="4698124"/>
            <a:ext cx="342891" cy="31925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6260053" y="4552949"/>
            <a:ext cx="1695407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Transaksi Pinjam-Kembali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14917" y="5162550"/>
            <a:ext cx="1695407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956" b="0" dirty="0">
                <a:solidFill>
                  <a:srgbClr val="6B7280"/>
                </a:solidFill>
                <a:latin typeface="Helvetica Neue"/>
              </a:rPr>
              <a:t>Proses </a:t>
            </a:r>
            <a:r>
              <a:rPr sz="956" b="0" dirty="0" err="1">
                <a:solidFill>
                  <a:srgbClr val="6B7280"/>
                </a:solidFill>
                <a:latin typeface="Helvetica Neue"/>
              </a:rPr>
              <a:t>cepat</a:t>
            </a:r>
            <a:r>
              <a:rPr sz="956" b="0" dirty="0">
                <a:solidFill>
                  <a:srgbClr val="6B7280"/>
                </a:solidFill>
                <a:latin typeface="Helvetica Neue"/>
              </a:rPr>
              <a:t> </a:t>
            </a:r>
            <a:r>
              <a:rPr sz="956" b="0" dirty="0" err="1">
                <a:solidFill>
                  <a:srgbClr val="6B7280"/>
                </a:solidFill>
                <a:latin typeface="Helvetica Neue"/>
              </a:rPr>
              <a:t>dengan</a:t>
            </a:r>
            <a:r>
              <a:rPr sz="956" b="0" dirty="0">
                <a:solidFill>
                  <a:srgbClr val="6B7280"/>
                </a:solidFill>
                <a:latin typeface="Helvetica Neue"/>
              </a:rPr>
              <a:t> scan barcode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515137" y="4267199"/>
            <a:ext cx="3066973" cy="1676400"/>
          </a:xfrm>
          <a:prstGeom prst="roundRect">
            <a:avLst>
              <a:gd name="adj" fmla="val 18181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8800879" y="4552949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934226" y="4712904"/>
            <a:ext cx="342891" cy="289691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9600959" y="4552949"/>
            <a:ext cx="169540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Cetak Laporan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600959" y="4895849"/>
            <a:ext cx="1695407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Laporan otomatis dan statistik lengkap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3A36"/>
            </a:gs>
            <a:gs pos="30000">
              <a:srgbClr val="2E5C55"/>
            </a:gs>
            <a:gs pos="60000">
              <a:srgbClr val="3D7A73"/>
            </a:gs>
            <a:gs pos="100000">
              <a:srgbClr val="4DB6AC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5000"/>
            </a:srgbClr>
          </a:solidFill>
          <a:ln w="24765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09584" y="200025"/>
            <a:ext cx="2514537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Apa itu SLiMS?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76518" y="238124"/>
            <a:ext cx="3886102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Senayan Library Management System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09584" y="1266824"/>
            <a:ext cx="3457488" cy="4371975"/>
          </a:xfrm>
          <a:prstGeom prst="roundRect">
            <a:avLst>
              <a:gd name="adj" fmla="val 8815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1876378" y="1666874"/>
            <a:ext cx="914377" cy="9144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04972" y="1940593"/>
            <a:ext cx="457188" cy="366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09624" y="2809875"/>
            <a:ext cx="2657408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1560"/>
              </a:spcAft>
            </a:pPr>
            <a:r>
              <a:rPr sz="1794" b="1">
                <a:solidFill>
                  <a:srgbClr val="2E5C55"/>
                </a:solidFill>
                <a:latin typeface="PingFang SC"/>
              </a:rPr>
              <a:t>Gratis Selamanya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09624" y="3457575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200119" y="3381375"/>
            <a:ext cx="2047823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Tidak perlu bayar lisensi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09624" y="3924299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00119" y="3848099"/>
            <a:ext cx="2466913" cy="6191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Open source bebas digunakan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09624" y="4686300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00119" y="4610099"/>
            <a:ext cx="2466913" cy="6191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Hemat anggaran perpustakaan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71865" y="1266824"/>
            <a:ext cx="3457488" cy="4371975"/>
          </a:xfrm>
          <a:prstGeom prst="roundRect">
            <a:avLst>
              <a:gd name="adj" fmla="val 8815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5638659" y="1666874"/>
            <a:ext cx="914377" cy="9144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7253" y="1931569"/>
            <a:ext cx="457188" cy="38501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771905" y="2809875"/>
            <a:ext cx="2657408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1560"/>
              </a:spcAft>
            </a:pPr>
            <a:r>
              <a:rPr sz="1794" b="1">
                <a:solidFill>
                  <a:srgbClr val="2E5C55"/>
                </a:solidFill>
                <a:latin typeface="PingFang SC"/>
              </a:rPr>
              <a:t>Berbasis Web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771905" y="3457575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962400" y="3381375"/>
            <a:ext cx="1619209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Dibuka via browser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771905" y="3924299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962400" y="3848099"/>
            <a:ext cx="1819229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Akses dari mana saja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771905" y="4381499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962400" y="4305300"/>
            <a:ext cx="2333566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Tidak perlu instalasi khusus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24621" y="1266824"/>
            <a:ext cx="3457488" cy="4371975"/>
          </a:xfrm>
          <a:prstGeom prst="roundRect">
            <a:avLst>
              <a:gd name="adj" fmla="val 8815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9400939" y="1666874"/>
            <a:ext cx="914377" cy="9144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29534" y="2003759"/>
            <a:ext cx="457188" cy="24063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524661" y="2809875"/>
            <a:ext cx="2657408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1560"/>
              </a:spcAft>
            </a:pPr>
            <a:r>
              <a:rPr sz="1794" b="1">
                <a:solidFill>
                  <a:srgbClr val="2E5C55"/>
                </a:solidFill>
                <a:latin typeface="PingFang SC"/>
              </a:rPr>
              <a:t>Multi-User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524661" y="3457575"/>
            <a:ext cx="66673" cy="76200"/>
          </a:xfrm>
          <a:prstGeom prst="roundRect">
            <a:avLst>
              <a:gd name="adj" fmla="val 285685714"/>
            </a:avLst>
          </a:prstGeom>
          <a:solidFill>
            <a:srgbClr val="FF9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715157" y="3381375"/>
            <a:ext cx="2466913" cy="6191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Banyak admin bekerja sekaligus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524661" y="4229100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FF9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715157" y="4152899"/>
            <a:ext cx="1771605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Kolaborasi tim efektif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524661" y="4686300"/>
            <a:ext cx="76198" cy="76200"/>
          </a:xfrm>
          <a:prstGeom prst="roundRect">
            <a:avLst>
              <a:gd name="adj" fmla="val 249975000"/>
            </a:avLst>
          </a:prstGeom>
          <a:solidFill>
            <a:srgbClr val="FF9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715157" y="4610099"/>
            <a:ext cx="2247843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Sinkronisasi data real-time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362240" y="5943600"/>
            <a:ext cx="5467213" cy="533399"/>
          </a:xfrm>
          <a:prstGeom prst="roundRect">
            <a:avLst>
              <a:gd name="adj" fmla="val 35710714"/>
            </a:avLst>
          </a:prstGeom>
          <a:solidFill>
            <a:srgbClr val="4DB6AC">
              <a:alpha val="1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86082" y="6085646"/>
            <a:ext cx="266693" cy="24930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067073" y="6076950"/>
            <a:ext cx="443853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  <a:latin typeface="Helvetica Neue"/>
              </a:rPr>
              <a:t>Aplikasi perpustakaan modern yang hemat dan efisien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3A36"/>
            </a:gs>
            <a:gs pos="30000">
              <a:srgbClr val="2E5C55"/>
            </a:gs>
            <a:gs pos="60000">
              <a:srgbClr val="3D7A73"/>
            </a:gs>
            <a:gs pos="100000">
              <a:srgbClr val="4DB6AC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5000"/>
            </a:srgbClr>
          </a:solidFill>
          <a:ln w="24765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09584" y="200025"/>
            <a:ext cx="4781430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Evolusi &amp; Keunggulan SLiMS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43411" y="238124"/>
            <a:ext cx="2419289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Evolution &amp; Advantages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584" y="1114425"/>
            <a:ext cx="10972525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1040"/>
              </a:spcAft>
            </a:pPr>
            <a:r>
              <a:rPr sz="1435" b="1">
                <a:solidFill>
                  <a:srgbClr val="FFFFFF"/>
                </a:solidFill>
                <a:latin typeface="PingFang SC"/>
              </a:rPr>
              <a:t>Evolusi Versi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9584" y="1571625"/>
            <a:ext cx="1200119" cy="533399"/>
          </a:xfrm>
          <a:prstGeom prst="roundRect">
            <a:avLst>
              <a:gd name="adj" fmla="val 4285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7228" y="1704975"/>
            <a:ext cx="704832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6B7280"/>
                </a:solidFill>
                <a:latin typeface="Helvetica Neue"/>
              </a:rPr>
              <a:t>Senayan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62100" y="1755457"/>
            <a:ext cx="228594" cy="165734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343091" y="1571625"/>
            <a:ext cx="1104872" cy="533399"/>
          </a:xfrm>
          <a:prstGeom prst="roundRect">
            <a:avLst>
              <a:gd name="adj" fmla="val 4285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590735" y="1704975"/>
            <a:ext cx="60958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6B7280"/>
                </a:solidFill>
                <a:latin typeface="Helvetica Neue"/>
              </a:rPr>
              <a:t>Meranti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359" y="1755457"/>
            <a:ext cx="228594" cy="165734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981350" y="1571625"/>
            <a:ext cx="1219169" cy="533399"/>
          </a:xfrm>
          <a:prstGeom prst="roundRect">
            <a:avLst>
              <a:gd name="adj" fmla="val 4285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228994" y="1704975"/>
            <a:ext cx="723881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6B7280"/>
                </a:solidFill>
                <a:latin typeface="Helvetica Neue"/>
              </a:rPr>
              <a:t>Cendana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52916" y="1755457"/>
            <a:ext cx="228594" cy="165734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733906" y="1571625"/>
            <a:ext cx="1047723" cy="533399"/>
          </a:xfrm>
          <a:prstGeom prst="roundRect">
            <a:avLst>
              <a:gd name="adj" fmla="val 4285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81550" y="1704975"/>
            <a:ext cx="552436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6B7280"/>
                </a:solidFill>
                <a:latin typeface="Helvetica Neue"/>
              </a:rPr>
              <a:t>Akasia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34026" y="1755457"/>
            <a:ext cx="228594" cy="165734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7315017" y="1590675"/>
            <a:ext cx="1695407" cy="495299"/>
          </a:xfrm>
          <a:prstGeom prst="roundRect">
            <a:avLst>
              <a:gd name="adj" fmla="val 46153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543611" y="1704975"/>
            <a:ext cx="123821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FFFFFF"/>
                </a:solidFill>
                <a:latin typeface="Helvetica Neue"/>
              </a:rPr>
              <a:t>SLiMS 9 Bulian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584" y="2333624"/>
            <a:ext cx="10972525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1040"/>
              </a:spcAft>
            </a:pPr>
            <a:r>
              <a:rPr sz="1435" b="1">
                <a:solidFill>
                  <a:srgbClr val="FFFFFF"/>
                </a:solidFill>
                <a:latin typeface="PingFang SC"/>
              </a:rPr>
              <a:t>Keunggulan Utama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9584" y="2790824"/>
            <a:ext cx="5371965" cy="1762125"/>
          </a:xfrm>
          <a:prstGeom prst="roundRect">
            <a:avLst>
              <a:gd name="adj" fmla="val 1729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933426" y="3114675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2431" y="3267075"/>
            <a:ext cx="251574" cy="3048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733506" y="3114675"/>
            <a:ext cx="3924201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780"/>
              </a:spcAft>
            </a:pPr>
            <a:r>
              <a:rPr sz="1435" b="1">
                <a:solidFill>
                  <a:srgbClr val="2E5C55"/>
                </a:solidFill>
                <a:latin typeface="Helvetica Neue"/>
              </a:rPr>
              <a:t>Gampang Banget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733506" y="3533774"/>
            <a:ext cx="609584" cy="19050"/>
          </a:xfrm>
          <a:prstGeom prst="rect">
            <a:avLst/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733506" y="3667124"/>
            <a:ext cx="3924201" cy="56197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Instalasi dan penggunaan tidak ribet, mudah dipahami oleh semua pustakawan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10144" y="2790824"/>
            <a:ext cx="5371965" cy="1762125"/>
          </a:xfrm>
          <a:prstGeom prst="roundRect">
            <a:avLst>
              <a:gd name="adj" fmla="val 1729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6533986" y="3114675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86382" y="3311036"/>
            <a:ext cx="304792" cy="21687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334066" y="3114675"/>
            <a:ext cx="3924201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780"/>
              </a:spcAft>
            </a:pPr>
            <a:r>
              <a:rPr sz="1435" b="1">
                <a:solidFill>
                  <a:srgbClr val="2E5C55"/>
                </a:solidFill>
                <a:latin typeface="Helvetica Neue"/>
              </a:rPr>
              <a:t>Fleksibel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334066" y="3533774"/>
            <a:ext cx="609584" cy="19050"/>
          </a:xfrm>
          <a:prstGeom prst="rect">
            <a:avLst/>
          </a:prstGeom>
          <a:solidFill>
            <a:srgbClr val="4DB6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334066" y="3667124"/>
            <a:ext cx="3924201" cy="56197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Bisa diakses dari komputer mana saja melalui jaringan internet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9584" y="4781549"/>
            <a:ext cx="5371965" cy="1762125"/>
          </a:xfrm>
          <a:prstGeom prst="roundRect">
            <a:avLst>
              <a:gd name="adj" fmla="val 1729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933426" y="5105400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5822" y="5287107"/>
            <a:ext cx="304792" cy="246184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733506" y="5105400"/>
            <a:ext cx="3924201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780"/>
              </a:spcAft>
            </a:pPr>
            <a:r>
              <a:rPr sz="1435" b="1">
                <a:solidFill>
                  <a:srgbClr val="2E5C55"/>
                </a:solidFill>
                <a:latin typeface="Helvetica Neue"/>
              </a:rPr>
              <a:t>Gratis Selamanya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733506" y="5524499"/>
            <a:ext cx="609584" cy="19050"/>
          </a:xfrm>
          <a:prstGeom prst="rect">
            <a:avLst/>
          </a:prstGeom>
          <a:solidFill>
            <a:srgbClr val="FF9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1733506" y="5657850"/>
            <a:ext cx="3924201" cy="56197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Menghemat anggaran perpustakaan secara signifikan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210144" y="4781549"/>
            <a:ext cx="5371965" cy="1762125"/>
          </a:xfrm>
          <a:prstGeom prst="roundRect">
            <a:avLst>
              <a:gd name="adj" fmla="val 17297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6533986" y="5105400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86382" y="5301761"/>
            <a:ext cx="304792" cy="216876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7334066" y="5105400"/>
            <a:ext cx="3924201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780"/>
              </a:spcAft>
            </a:pPr>
            <a:r>
              <a:rPr sz="1435" b="1">
                <a:solidFill>
                  <a:srgbClr val="2E5C55"/>
                </a:solidFill>
                <a:latin typeface="Helvetica Neue"/>
              </a:rPr>
              <a:t>Banyak Teman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334066" y="5524499"/>
            <a:ext cx="609584" cy="19050"/>
          </a:xfrm>
          <a:prstGeom prst="rect">
            <a:avLst/>
          </a:prstGeom>
          <a:solidFill>
            <a:srgbClr val="FF9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7334066" y="5657850"/>
            <a:ext cx="3924201" cy="56197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Komunitas penggunanya sangat besar di seluruh Indonesia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F172A">
                  <a:alpha val="85000"/>
                </a:srgbClr>
              </a:gs>
              <a:gs pos="50000">
                <a:srgbClr val="134E4A">
                  <a:alpha val="75000"/>
                </a:srgbClr>
              </a:gs>
              <a:gs pos="100000">
                <a:srgbClr val="064E3B">
                  <a:alpha val="70000"/>
                </a:srgbClr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5000"/>
            </a:srgbClr>
          </a:solidFill>
          <a:ln w="24765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09584" y="200025"/>
            <a:ext cx="4248043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Menu Utama (Pilar SLiMS)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0024" y="238124"/>
            <a:ext cx="1457288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Main Features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09584" y="1190625"/>
            <a:ext cx="3505112" cy="2209800"/>
          </a:xfrm>
          <a:prstGeom prst="roundRect">
            <a:avLst>
              <a:gd name="adj" fmla="val 13793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857228" y="1438274"/>
            <a:ext cx="609584" cy="609600"/>
          </a:xfrm>
          <a:prstGeom prst="roundRect">
            <a:avLst>
              <a:gd name="adj" fmla="val 31246875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90575" y="1571625"/>
            <a:ext cx="342891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794" b="1">
                <a:solidFill>
                  <a:srgbClr val="FFFFFF"/>
                </a:solidFill>
                <a:latin typeface="Source Code Pro"/>
              </a:rPr>
              <a:t>01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4161" y="1613009"/>
            <a:ext cx="342891" cy="2601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7228" y="2200275"/>
            <a:ext cx="3009824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OPAC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228" y="2581275"/>
            <a:ext cx="300982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Mesin pencari untuk pengunjung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7228" y="2924175"/>
            <a:ext cx="3009824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520"/>
              </a:spcBef>
              <a:spcAft>
                <a:spcPts val="0"/>
              </a:spcAft>
            </a:pPr>
            <a:r>
              <a:rPr sz="956" b="0">
                <a:solidFill>
                  <a:srgbClr val="9CA3AF"/>
                </a:solidFill>
                <a:latin typeface="Helvetica Neue"/>
              </a:rPr>
              <a:t>Google-nya Perpustakaan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43291" y="1190625"/>
            <a:ext cx="3505112" cy="2209800"/>
          </a:xfrm>
          <a:prstGeom prst="roundRect">
            <a:avLst>
              <a:gd name="adj" fmla="val 13793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4590935" y="1438274"/>
            <a:ext cx="609584" cy="609600"/>
          </a:xfrm>
          <a:prstGeom prst="roundRect">
            <a:avLst>
              <a:gd name="adj" fmla="val 31246875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24281" y="1571625"/>
            <a:ext cx="342891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794" b="1">
                <a:solidFill>
                  <a:srgbClr val="FFFFFF"/>
                </a:solidFill>
                <a:latin typeface="Source Code Pro"/>
              </a:rPr>
              <a:t>02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7868" y="1598229"/>
            <a:ext cx="342891" cy="28969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590935" y="2200275"/>
            <a:ext cx="3009824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Bibliografi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90935" y="2581275"/>
            <a:ext cx="300982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Tempat daftar buku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90935" y="2924175"/>
            <a:ext cx="3009824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520"/>
              </a:spcBef>
              <a:spcAft>
                <a:spcPts val="0"/>
              </a:spcAft>
            </a:pPr>
            <a:r>
              <a:rPr sz="956" b="0">
                <a:solidFill>
                  <a:srgbClr val="9CA3AF"/>
                </a:solidFill>
                <a:latin typeface="Helvetica Neue"/>
              </a:rPr>
              <a:t>Gudang data koleksi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76998" y="1190625"/>
            <a:ext cx="3505112" cy="2209800"/>
          </a:xfrm>
          <a:prstGeom prst="roundRect">
            <a:avLst>
              <a:gd name="adj" fmla="val 13793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8324641" y="1438274"/>
            <a:ext cx="609584" cy="609600"/>
          </a:xfrm>
          <a:prstGeom prst="roundRect">
            <a:avLst>
              <a:gd name="adj" fmla="val 31246875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457988" y="1571625"/>
            <a:ext cx="342891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794" b="1">
                <a:solidFill>
                  <a:srgbClr val="FFFFFF"/>
                </a:solidFill>
                <a:latin typeface="Source Code Pro"/>
              </a:rPr>
              <a:t>03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991575" y="1636657"/>
            <a:ext cx="342891" cy="21283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324641" y="2200275"/>
            <a:ext cx="3009824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Keanggotaan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24641" y="2581275"/>
            <a:ext cx="300982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Daftar anggota perpustakaan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24641" y="2924175"/>
            <a:ext cx="3009824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520"/>
              </a:spcBef>
              <a:spcAft>
                <a:spcPts val="0"/>
              </a:spcAft>
            </a:pPr>
            <a:r>
              <a:rPr sz="956" b="0">
                <a:solidFill>
                  <a:srgbClr val="9CA3AF"/>
                </a:solidFill>
                <a:latin typeface="Helvetica Neue"/>
              </a:rPr>
              <a:t>Kelola data peminjam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467013" y="3629025"/>
            <a:ext cx="2514537" cy="2209800"/>
          </a:xfrm>
          <a:prstGeom prst="roundRect">
            <a:avLst>
              <a:gd name="adj" fmla="val 13793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3714657" y="3876674"/>
            <a:ext cx="609584" cy="609600"/>
          </a:xfrm>
          <a:prstGeom prst="roundRect">
            <a:avLst>
              <a:gd name="adj" fmla="val 31246875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3848003" y="4010024"/>
            <a:ext cx="342891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794" b="1">
                <a:solidFill>
                  <a:srgbClr val="FFFFFF"/>
                </a:solidFill>
                <a:latin typeface="Source Code Pro"/>
              </a:rPr>
              <a:t>04</a:t>
            </a: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91015" y="4021849"/>
            <a:ext cx="342891" cy="319251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714657" y="4638674"/>
            <a:ext cx="2019249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Sirkulasi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14657" y="5019675"/>
            <a:ext cx="201924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Transaksi pinjam-kembali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14657" y="5362575"/>
            <a:ext cx="2019249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520"/>
              </a:spcBef>
              <a:spcAft>
                <a:spcPts val="0"/>
              </a:spcAft>
            </a:pPr>
            <a:r>
              <a:rPr sz="956" b="0">
                <a:solidFill>
                  <a:srgbClr val="9CA3AF"/>
                </a:solidFill>
                <a:latin typeface="Helvetica Neue"/>
              </a:rPr>
              <a:t>Layanan utama perpustakaan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210144" y="3629025"/>
            <a:ext cx="2514537" cy="2209800"/>
          </a:xfrm>
          <a:prstGeom prst="roundRect">
            <a:avLst>
              <a:gd name="adj" fmla="val 13793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ounded Rectangle 35"/>
          <p:cNvSpPr/>
          <p:nvPr/>
        </p:nvSpPr>
        <p:spPr>
          <a:xfrm>
            <a:off x="6457788" y="3876674"/>
            <a:ext cx="609584" cy="609600"/>
          </a:xfrm>
          <a:prstGeom prst="roundRect">
            <a:avLst>
              <a:gd name="adj" fmla="val 31246875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591135" y="4010024"/>
            <a:ext cx="342891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794" b="1">
                <a:solidFill>
                  <a:srgbClr val="FFFFFF"/>
                </a:solidFill>
                <a:latin typeface="Source Code Pro"/>
              </a:rPr>
              <a:t>05</a:t>
            </a:r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34146" y="4048453"/>
            <a:ext cx="342891" cy="26604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457788" y="4638674"/>
            <a:ext cx="2019249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52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Laporan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57788" y="5019675"/>
            <a:ext cx="201924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Data statistik kegiatan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57788" y="5362575"/>
            <a:ext cx="2019249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520"/>
              </a:spcBef>
              <a:spcAft>
                <a:spcPts val="0"/>
              </a:spcAft>
            </a:pPr>
            <a:r>
              <a:rPr sz="956" b="0">
                <a:solidFill>
                  <a:srgbClr val="9CA3AF"/>
                </a:solidFill>
                <a:latin typeface="Helvetica Neue"/>
              </a:rPr>
              <a:t>Analisis otomatis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267093" y="6143625"/>
            <a:ext cx="3657508" cy="647699"/>
          </a:xfrm>
          <a:prstGeom prst="roundRect">
            <a:avLst>
              <a:gd name="adj" fmla="val 29408823"/>
            </a:avLst>
          </a:prstGeom>
          <a:solidFill>
            <a:srgbClr val="4DB6AC">
              <a:alpha val="1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90935" y="6319471"/>
            <a:ext cx="304792" cy="29600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010024" y="6334125"/>
            <a:ext cx="2590735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FFFFFF"/>
                </a:solidFill>
                <a:latin typeface="PingFang SC"/>
              </a:rPr>
              <a:t>Sistem Terintegrasi Lengkap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3A36"/>
            </a:gs>
            <a:gs pos="30000">
              <a:srgbClr val="2E5C55"/>
            </a:gs>
            <a:gs pos="60000">
              <a:srgbClr val="3D7A73"/>
            </a:gs>
            <a:gs pos="100000">
              <a:srgbClr val="4DB6AC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5000"/>
            </a:srgbClr>
          </a:solidFill>
          <a:ln w="24765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09584" y="200025"/>
            <a:ext cx="5495787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OPAC - Google-nya Perpustakaan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57768" y="238124"/>
            <a:ext cx="2990775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Online Public Access Catalog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584" y="1714500"/>
            <a:ext cx="4238519" cy="4572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229094" y="1266824"/>
            <a:ext cx="6353016" cy="1952624"/>
          </a:xfrm>
          <a:prstGeom prst="roundRect">
            <a:avLst>
              <a:gd name="adj" fmla="val 15609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5514837" y="1552574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8183" y="1727309"/>
            <a:ext cx="342891" cy="2601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14917" y="1571625"/>
            <a:ext cx="1990675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26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Apa itu OPAC?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14917" y="1914525"/>
            <a:ext cx="1990675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Online Public Access Catalog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14837" y="2314575"/>
            <a:ext cx="5781530" cy="619124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0">
                <a:solidFill>
                  <a:srgbClr val="4B5563"/>
                </a:solidFill>
                <a:latin typeface="Helvetica Neue"/>
              </a:rPr>
              <a:t>Halaman pencarian yang dilihat pengunjung untuk mencari buku dengan mudah dan cepat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29094" y="3448049"/>
            <a:ext cx="2019249" cy="2019299"/>
          </a:xfrm>
          <a:prstGeom prst="roundRect">
            <a:avLst>
              <a:gd name="adj" fmla="val 11320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5972025" y="3695699"/>
            <a:ext cx="533386" cy="533399"/>
          </a:xfrm>
          <a:prstGeom prst="roundRect">
            <a:avLst>
              <a:gd name="adj" fmla="val 42857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6322" y="3848099"/>
            <a:ext cx="304792" cy="228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486262" y="4381499"/>
            <a:ext cx="149538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Pencarian Cepat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76738" y="4724399"/>
            <a:ext cx="1523961" cy="495299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Ketik judul atau penulis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00739" y="3448049"/>
            <a:ext cx="2019249" cy="2019299"/>
          </a:xfrm>
          <a:prstGeom prst="roundRect">
            <a:avLst>
              <a:gd name="adj" fmla="val 11320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8134146" y="3695699"/>
            <a:ext cx="533386" cy="533399"/>
          </a:xfrm>
          <a:prstGeom prst="roundRect">
            <a:avLst>
              <a:gd name="adj" fmla="val 42857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8443" y="3833446"/>
            <a:ext cx="304792" cy="25790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57908" y="4381499"/>
            <a:ext cx="149538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Status Real-time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53156" y="4724399"/>
            <a:ext cx="1295367" cy="2476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Tersedia / Dipinjam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562860" y="3448049"/>
            <a:ext cx="2019249" cy="2019299"/>
          </a:xfrm>
          <a:prstGeom prst="roundRect">
            <a:avLst>
              <a:gd name="adj" fmla="val 11320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10305792" y="3695699"/>
            <a:ext cx="533386" cy="533399"/>
          </a:xfrm>
          <a:prstGeom prst="roundRect">
            <a:avLst>
              <a:gd name="adj" fmla="val 42857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20089" y="3853961"/>
            <a:ext cx="304792" cy="21687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010524" y="4381499"/>
            <a:ext cx="1123921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Multi-Device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29554" y="4724399"/>
            <a:ext cx="1495387" cy="2476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69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Akses via HP atau PC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229094" y="5695949"/>
            <a:ext cx="6353016" cy="1028700"/>
          </a:xfrm>
          <a:prstGeom prst="roundRect">
            <a:avLst>
              <a:gd name="adj" fmla="val 29629"/>
            </a:avLst>
          </a:prstGeom>
          <a:solidFill>
            <a:schemeClr val="accent6">
              <a:lumMod val="40000"/>
              <a:lumOff val="60000"/>
            </a:schemeClr>
          </a:soli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76738" y="6077842"/>
            <a:ext cx="380990" cy="26491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010124" y="5913924"/>
            <a:ext cx="3106684" cy="326051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260"/>
              </a:spcAft>
            </a:pPr>
            <a:r>
              <a:rPr sz="1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Pengunjung Tidak Perlu Bongkar Rak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10124" y="6204708"/>
            <a:ext cx="2789482" cy="31598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 </a:t>
            </a:r>
            <a:r>
              <a:rPr sz="1400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buku</a:t>
            </a:r>
            <a:r>
              <a:rPr sz="1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sz="1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mana </a:t>
            </a:r>
            <a:r>
              <a:rPr sz="1400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sz="1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1400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kapan</a:t>
            </a:r>
            <a:r>
              <a:rPr sz="1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endParaRPr sz="14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3A36"/>
            </a:gs>
            <a:gs pos="30000">
              <a:srgbClr val="2E5C55"/>
            </a:gs>
            <a:gs pos="60000">
              <a:srgbClr val="3D7A73"/>
            </a:gs>
            <a:gs pos="100000">
              <a:srgbClr val="4DB6AC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5000"/>
            </a:srgbClr>
          </a:solidFill>
          <a:ln w="24765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09584" y="200025"/>
            <a:ext cx="4800479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Manajemen Bibliografi &amp; Item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62460" y="238124"/>
            <a:ext cx="3381290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Bibliography &amp; Item Management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09584" y="1190625"/>
            <a:ext cx="5333866" cy="5295899"/>
          </a:xfrm>
          <a:prstGeom prst="roundRect">
            <a:avLst>
              <a:gd name="adj" fmla="val 5755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933426" y="1514475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6773" y="1674429"/>
            <a:ext cx="342891" cy="2896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95407" y="1533525"/>
            <a:ext cx="1409664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794" b="1">
                <a:solidFill>
                  <a:srgbClr val="2E5C55"/>
                </a:solidFill>
                <a:latin typeface="PingFang SC"/>
              </a:rPr>
              <a:t>Bibliografi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95407" y="1876424"/>
            <a:ext cx="1409664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KTP Buku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33426" y="2352675"/>
            <a:ext cx="4686182" cy="838200"/>
          </a:xfrm>
          <a:prstGeom prst="roundRect">
            <a:avLst>
              <a:gd name="adj" fmla="val 27272"/>
            </a:avLst>
          </a:prstGeom>
          <a:gradFill rotWithShape="1">
            <a:gsLst>
              <a:gs pos="0">
                <a:srgbClr val="F0FDFA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1085822" y="2505074"/>
            <a:ext cx="457188" cy="4572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1070" y="2643808"/>
            <a:ext cx="266693" cy="1797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95407" y="2505074"/>
            <a:ext cx="142871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Judul &amp; Penulis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95407" y="2809875"/>
            <a:ext cx="1428714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Identitas utama buku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33426" y="3343275"/>
            <a:ext cx="4686182" cy="838200"/>
          </a:xfrm>
          <a:prstGeom prst="roundRect">
            <a:avLst>
              <a:gd name="adj" fmla="val 27272"/>
            </a:avLst>
          </a:prstGeom>
          <a:gradFill rotWithShape="1">
            <a:gsLst>
              <a:gs pos="0">
                <a:srgbClr val="F0FDFA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1085822" y="3495675"/>
            <a:ext cx="457188" cy="4572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1070" y="3619914"/>
            <a:ext cx="266693" cy="20872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95407" y="3495675"/>
            <a:ext cx="2133546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Penerbit &amp; Tahun Terbit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95407" y="3800475"/>
            <a:ext cx="2133546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Informasi penerbitan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33426" y="4333875"/>
            <a:ext cx="4686182" cy="838200"/>
          </a:xfrm>
          <a:prstGeom prst="roundRect">
            <a:avLst>
              <a:gd name="adj" fmla="val 27272"/>
            </a:avLst>
          </a:prstGeom>
          <a:gradFill rotWithShape="1">
            <a:gsLst>
              <a:gs pos="0">
                <a:srgbClr val="F0FDFA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1085822" y="4486275"/>
            <a:ext cx="457188" cy="4572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81070" y="4610514"/>
            <a:ext cx="266693" cy="20872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95407" y="4486275"/>
            <a:ext cx="1419189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Kode ISBN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95407" y="4791075"/>
            <a:ext cx="1419189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Identifikasi unik buku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33426" y="5324474"/>
            <a:ext cx="4686182" cy="838200"/>
          </a:xfrm>
          <a:prstGeom prst="roundRect">
            <a:avLst>
              <a:gd name="adj" fmla="val 27272"/>
            </a:avLst>
          </a:prstGeom>
          <a:gradFill rotWithShape="1">
            <a:gsLst>
              <a:gs pos="0">
                <a:srgbClr val="F0FDFA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1085822" y="5476875"/>
            <a:ext cx="457188" cy="4572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81070" y="5592417"/>
            <a:ext cx="266693" cy="22611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95407" y="5476875"/>
            <a:ext cx="171445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Subjek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95407" y="5781674"/>
            <a:ext cx="1714457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Klasifikasi dan topik buku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48243" y="1190625"/>
            <a:ext cx="5333866" cy="5295899"/>
          </a:xfrm>
          <a:prstGeom prst="roundRect">
            <a:avLst>
              <a:gd name="adj" fmla="val 5755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6572085" y="1514475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05432" y="1674429"/>
            <a:ext cx="342891" cy="28969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334066" y="1533525"/>
            <a:ext cx="2400239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794" b="1">
                <a:solidFill>
                  <a:srgbClr val="2E5C55"/>
                </a:solidFill>
                <a:latin typeface="PingFang SC"/>
              </a:rPr>
              <a:t>Item &amp; Eksemplar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34066" y="1876424"/>
            <a:ext cx="2400239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Detail Fisik Buku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572085" y="2352675"/>
            <a:ext cx="4686182" cy="838200"/>
          </a:xfrm>
          <a:prstGeom prst="roundRect">
            <a:avLst>
              <a:gd name="adj" fmla="val 27272"/>
            </a:avLst>
          </a:prstGeom>
          <a:gradFill rotWithShape="1">
            <a:gsLst>
              <a:gs pos="0">
                <a:srgbClr val="F0FDFA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ounded Rectangle 35"/>
          <p:cNvSpPr/>
          <p:nvPr/>
        </p:nvSpPr>
        <p:spPr>
          <a:xfrm>
            <a:off x="6724481" y="2505074"/>
            <a:ext cx="457188" cy="4572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19729" y="2620617"/>
            <a:ext cx="266693" cy="22611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334066" y="2505074"/>
            <a:ext cx="189542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Nomor Barcode Unik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334066" y="2809875"/>
            <a:ext cx="1895427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Identifikasi tiap eksemplar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572085" y="3343275"/>
            <a:ext cx="4686182" cy="838200"/>
          </a:xfrm>
          <a:prstGeom prst="roundRect">
            <a:avLst>
              <a:gd name="adj" fmla="val 27272"/>
            </a:avLst>
          </a:prstGeom>
          <a:gradFill rotWithShape="1">
            <a:gsLst>
              <a:gs pos="0">
                <a:srgbClr val="F0FDFA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ounded Rectangle 40"/>
          <p:cNvSpPr/>
          <p:nvPr/>
        </p:nvSpPr>
        <p:spPr>
          <a:xfrm>
            <a:off x="6724481" y="3495675"/>
            <a:ext cx="457188" cy="4572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819729" y="3611217"/>
            <a:ext cx="266693" cy="226115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334066" y="3495675"/>
            <a:ext cx="229546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Lokasi Rak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334066" y="3800475"/>
            <a:ext cx="2295467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Penempatan fisik di perpustakaan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572085" y="4333875"/>
            <a:ext cx="4686182" cy="838200"/>
          </a:xfrm>
          <a:prstGeom prst="roundRect">
            <a:avLst>
              <a:gd name="adj" fmla="val 27272"/>
            </a:avLst>
          </a:prstGeom>
          <a:gradFill rotWithShape="1">
            <a:gsLst>
              <a:gs pos="0">
                <a:srgbClr val="F0FDFA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ounded Rectangle 45"/>
          <p:cNvSpPr/>
          <p:nvPr/>
        </p:nvSpPr>
        <p:spPr>
          <a:xfrm>
            <a:off x="6724481" y="4486275"/>
            <a:ext cx="457188" cy="4572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7" name="Picture 46" descr="image.png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19729" y="4601817"/>
            <a:ext cx="266693" cy="226115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7334066" y="4486275"/>
            <a:ext cx="1695407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260"/>
              </a:spcAft>
            </a:pPr>
            <a:r>
              <a:rPr sz="1196" b="1">
                <a:solidFill>
                  <a:srgbClr val="2E5C55"/>
                </a:solidFill>
                <a:latin typeface="Helvetica Neue"/>
              </a:rPr>
              <a:t>Status Buku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334066" y="4791075"/>
            <a:ext cx="1695407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B7280"/>
                </a:solidFill>
                <a:latin typeface="Helvetica Neue"/>
              </a:rPr>
              <a:t>Tersedia / Rusak / Hilang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572085" y="5324474"/>
            <a:ext cx="4686182" cy="685800"/>
          </a:xfrm>
          <a:prstGeom prst="roundRect">
            <a:avLst>
              <a:gd name="adj" fmla="val 33333"/>
            </a:avLst>
          </a:prstGeom>
          <a:gradFill rotWithShape="1">
            <a:gsLst>
              <a:gs pos="0">
                <a:srgbClr val="FF9F43">
                  <a:alpha val="10000"/>
                </a:srgbClr>
              </a:gs>
              <a:gs pos="100000">
                <a:srgbClr val="FFB866">
                  <a:alpha val="10000"/>
                </a:srgbClr>
              </a:gs>
            </a:gsLst>
            <a:lin ang="8100000" scaled="0"/>
          </a:gra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1" name="Picture 50" descr="image.png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781630" y="5554317"/>
            <a:ext cx="266693" cy="22611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7162620" y="5553074"/>
            <a:ext cx="2886002" cy="2286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956" b="1">
                <a:solidFill>
                  <a:srgbClr val="2E5C55"/>
                </a:solidFill>
                <a:latin typeface="Helvetica Neue"/>
              </a:rPr>
              <a:t>Setiap fisik buku memiliki identitas unik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3A36"/>
            </a:gs>
            <a:gs pos="30000">
              <a:srgbClr val="2E5C55"/>
            </a:gs>
            <a:gs pos="60000">
              <a:srgbClr val="3D7A73"/>
            </a:gs>
            <a:gs pos="100000">
              <a:srgbClr val="4DB6AC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09625"/>
          </a:xfrm>
          <a:prstGeom prst="rect">
            <a:avLst/>
          </a:prstGeom>
          <a:solidFill>
            <a:srgbClr val="2D5C55">
              <a:alpha val="95000"/>
            </a:srgbClr>
          </a:solidFill>
          <a:ln w="24765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09584" y="200025"/>
            <a:ext cx="4286142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sz="2152" b="1">
                <a:solidFill>
                  <a:srgbClr val="FFFFFF"/>
                </a:solidFill>
                <a:latin typeface="PingFang SC"/>
              </a:rPr>
              <a:t>Pengelolaan Keanggotaan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48123" y="238124"/>
            <a:ext cx="2657408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A8E6CF"/>
                </a:solidFill>
                <a:latin typeface="Helvetica Neue"/>
              </a:rPr>
              <a:t>Membership Management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584" y="1447800"/>
            <a:ext cx="4238519" cy="47625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229094" y="1276350"/>
            <a:ext cx="6353016" cy="2095499"/>
          </a:xfrm>
          <a:prstGeom prst="roundRect">
            <a:avLst>
              <a:gd name="adj" fmla="val 14545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5552936" y="1600200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6282" y="1783802"/>
            <a:ext cx="342891" cy="2423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53016" y="1752599"/>
            <a:ext cx="2095447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Input Data Anggota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52936" y="2438400"/>
            <a:ext cx="1800179" cy="6096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F0FDFA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667233" y="2552700"/>
            <a:ext cx="380990" cy="380999"/>
          </a:xfrm>
          <a:prstGeom prst="roundRect">
            <a:avLst>
              <a:gd name="adj" fmla="val 400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3431" y="2646045"/>
            <a:ext cx="228594" cy="1943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62520" y="2609850"/>
            <a:ext cx="45718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  <a:latin typeface="Helvetica Neue"/>
              </a:rPr>
              <a:t>Nama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05512" y="2438400"/>
            <a:ext cx="1800179" cy="6096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F0FDFA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7619809" y="2552700"/>
            <a:ext cx="380990" cy="380999"/>
          </a:xfrm>
          <a:prstGeom prst="roundRect">
            <a:avLst>
              <a:gd name="adj" fmla="val 400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96007" y="2646045"/>
            <a:ext cx="228594" cy="19430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115097" y="2609850"/>
            <a:ext cx="533386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  <a:latin typeface="Helvetica Neue"/>
              </a:rPr>
              <a:t>Alamat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458088" y="2438400"/>
            <a:ext cx="1800179" cy="6096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F0FDFA"/>
              </a:gs>
              <a:gs pos="10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9572385" y="2552700"/>
            <a:ext cx="380990" cy="380999"/>
          </a:xfrm>
          <a:prstGeom prst="roundRect">
            <a:avLst>
              <a:gd name="adj" fmla="val 40000"/>
            </a:avLst>
          </a:prstGeom>
          <a:gradFill rotWithShape="1">
            <a:gsLst>
              <a:gs pos="0">
                <a:srgbClr val="2E5C55"/>
              </a:gs>
              <a:gs pos="100000">
                <a:srgbClr val="4DB6A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648583" y="2654617"/>
            <a:ext cx="228594" cy="17716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067673" y="2609850"/>
            <a:ext cx="552436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4B5563"/>
                </a:solidFill>
                <a:latin typeface="Helvetica Neue"/>
              </a:rPr>
              <a:t>No. HP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229094" y="3600450"/>
            <a:ext cx="6353016" cy="1343025"/>
          </a:xfrm>
          <a:prstGeom prst="roundRect">
            <a:avLst>
              <a:gd name="adj" fmla="val 22695"/>
            </a:avLst>
          </a:prstGeom>
          <a:solidFill>
            <a:srgbClr val="FFFFFF">
              <a:alpha val="95000"/>
            </a:srgbClr>
          </a:solidFill>
          <a:ln w="16510">
            <a:solidFill>
              <a:srgbClr val="4DB6A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5552936" y="3962399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4DB6AC"/>
              </a:gs>
              <a:gs pos="100000">
                <a:srgbClr val="5CC8BC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86282" y="4114964"/>
            <a:ext cx="342891" cy="30447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353016" y="3924299"/>
            <a:ext cx="4905252" cy="304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780"/>
              </a:spcAft>
            </a:pPr>
            <a:r>
              <a:rPr sz="1435" b="1">
                <a:solidFill>
                  <a:srgbClr val="2E5C55"/>
                </a:solidFill>
                <a:latin typeface="PingFang SC"/>
              </a:rPr>
              <a:t>Upload Foto Anggota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53016" y="4343400"/>
            <a:ext cx="4905252" cy="2762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85"/>
              </a:lnSpc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6B7280"/>
                </a:solidFill>
                <a:latin typeface="Helvetica Neue"/>
              </a:rPr>
              <a:t>Identifikasi visual untuk keamanan dan kemudahan layanan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229094" y="5172075"/>
            <a:ext cx="6353016" cy="1228725"/>
          </a:xfrm>
          <a:prstGeom prst="roundRect">
            <a:avLst>
              <a:gd name="adj" fmla="val 24806"/>
            </a:avLst>
          </a:prstGeom>
          <a:gradFill rotWithShape="1">
            <a:gsLst>
              <a:gs pos="0">
                <a:srgbClr val="FF9F43">
                  <a:alpha val="15000"/>
                </a:srgbClr>
              </a:gs>
              <a:gs pos="100000">
                <a:srgbClr val="FFB866">
                  <a:alpha val="15000"/>
                </a:srgbClr>
              </a:gs>
            </a:gsLst>
            <a:lin ang="8100000" scaled="0"/>
          </a:gradFill>
          <a:ln w="16510">
            <a:solidFill>
              <a:srgbClr val="FF9F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514837" y="5476875"/>
            <a:ext cx="609584" cy="609600"/>
          </a:xfrm>
          <a:prstGeom prst="roundRect">
            <a:avLst>
              <a:gd name="adj" fmla="val 37500"/>
            </a:avLst>
          </a:prstGeom>
          <a:gradFill rotWithShape="1">
            <a:gsLst>
              <a:gs pos="0">
                <a:srgbClr val="FF9F43"/>
              </a:gs>
              <a:gs pos="100000">
                <a:srgbClr val="FFB866"/>
              </a:gs>
            </a:gsLst>
            <a:lin ang="81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48183" y="5636829"/>
            <a:ext cx="342891" cy="28969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314917" y="5428983"/>
            <a:ext cx="853054" cy="32438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520"/>
              </a:spcAft>
            </a:pPr>
            <a:r>
              <a:rPr sz="1196" b="1" dirty="0">
                <a:solidFill>
                  <a:schemeClr val="bg1"/>
                </a:solidFill>
                <a:latin typeface="PingFang SC"/>
              </a:rPr>
              <a:t>Fitur Keren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14917" y="5784026"/>
            <a:ext cx="3675943" cy="3477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080"/>
              </a:lnSpc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chemeClr val="bg1"/>
                </a:solidFill>
                <a:latin typeface="Helvetica Neue"/>
              </a:rPr>
              <a:t>Cetak Kartu Anggota dengan Desain Profesional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659</Words>
  <Application>Microsoft Office PowerPoint</Application>
  <PresentationFormat>Widescreen</PresentationFormat>
  <Paragraphs>184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Garamond</vt:lpstr>
      <vt:lpstr>Helvetica Neue</vt:lpstr>
      <vt:lpstr>PingFang SC</vt:lpstr>
      <vt:lpstr>Source Code Pro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Nasrul Makdis</cp:lastModifiedBy>
  <cp:revision>9</cp:revision>
  <dcterms:created xsi:type="dcterms:W3CDTF">2013-01-27T09:14:16Z</dcterms:created>
  <dcterms:modified xsi:type="dcterms:W3CDTF">2026-05-01T14:15:11Z</dcterms:modified>
  <cp:category/>
</cp:coreProperties>
</file>